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767" r:id="rId2"/>
    <p:sldId id="867" r:id="rId3"/>
    <p:sldId id="883" r:id="rId4"/>
    <p:sldId id="884" r:id="rId5"/>
    <p:sldId id="885" r:id="rId6"/>
    <p:sldId id="886" r:id="rId7"/>
    <p:sldId id="887" r:id="rId8"/>
    <p:sldId id="888" r:id="rId9"/>
    <p:sldId id="889" r:id="rId10"/>
    <p:sldId id="890" r:id="rId11"/>
    <p:sldId id="891" r:id="rId12"/>
    <p:sldId id="892" r:id="rId13"/>
    <p:sldId id="893" r:id="rId14"/>
    <p:sldId id="894" r:id="rId15"/>
    <p:sldId id="895" r:id="rId16"/>
    <p:sldId id="897" r:id="rId17"/>
    <p:sldId id="896" r:id="rId18"/>
    <p:sldId id="898" r:id="rId19"/>
    <p:sldId id="899" r:id="rId20"/>
    <p:sldId id="900" r:id="rId21"/>
    <p:sldId id="901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4A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875FA-C6C1-2C46-8979-5DB5D5869D89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0491B-3FB3-B14C-B1E3-21506328C1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80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_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959" y="176270"/>
            <a:ext cx="7194018" cy="727113"/>
          </a:xfrm>
        </p:spPr>
        <p:txBody>
          <a:bodyPr lIns="91440" tIns="45720" rIns="91440" bIns="45720" rtlCol="0" anchor="b">
            <a:noAutofit/>
          </a:bodyPr>
          <a:lstStyle>
            <a:lvl1pPr>
              <a:defRPr sz="4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/>
              <a:t>Paper Title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1112703"/>
            <a:ext cx="10491863" cy="4752387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228600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457200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marL="685800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949689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8" name="Segnaposto data 3">
            <a:extLst>
              <a:ext uri="{FF2B5EF4-FFF2-40B4-BE49-F238E27FC236}">
                <a16:creationId xmlns:a16="http://schemas.microsoft.com/office/drawing/2014/main" id="{9698D2CE-63E8-4692-A246-5B349C645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75BBE34D-9F48-4D69-A78E-8AF7FB53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Title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BB999826-D7C9-4E3F-82C5-B8967B983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>
              <a:solidFill>
                <a:schemeClr val="accent1"/>
              </a:solidFill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F9689E90-9770-40BD-A745-4EA7C74C73C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55009" y="5957455"/>
            <a:ext cx="10491863" cy="31865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1pPr>
            <a:lvl2pPr marL="228600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457200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marL="685800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/>
            </a:lvl5pPr>
          </a:lstStyle>
          <a:p>
            <a:pPr lvl="0" rtl="0"/>
            <a:r>
              <a:rPr lang="it-IT" noProof="0"/>
              <a:t>[N] </a:t>
            </a:r>
            <a:r>
              <a:rPr lang="it-IT" noProof="0" err="1"/>
              <a:t>Citation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188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Segnaposto data 3">
            <a:extLst>
              <a:ext uri="{FF2B5EF4-FFF2-40B4-BE49-F238E27FC236}">
                <a16:creationId xmlns:a16="http://schemas.microsoft.com/office/drawing/2014/main" id="{1D7EC1AC-C2AF-4108-9E0E-D9B0B9B1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B02F780C-7AFB-4E48-AA17-65EDB87E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Title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5C77AB33-45F7-4E22-9D97-9B86DAED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4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13" name="Segnaposto data 3">
            <a:extLst>
              <a:ext uri="{FF2B5EF4-FFF2-40B4-BE49-F238E27FC236}">
                <a16:creationId xmlns:a16="http://schemas.microsoft.com/office/drawing/2014/main" id="{B56A2E78-24FC-405A-A5C3-2DBAB870119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CB8F3F34-B852-4F97-A553-911AC92755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Title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9" name="Segnaposto numero diapositiva 5">
            <a:extLst>
              <a:ext uri="{FF2B5EF4-FFF2-40B4-BE49-F238E27FC236}">
                <a16:creationId xmlns:a16="http://schemas.microsoft.com/office/drawing/2014/main" id="{0DAAEF88-F630-4FD7-8C17-2CBF04393A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480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725123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Title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237" y="6297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>
              <a:solidFill>
                <a:schemeClr val="accent1"/>
              </a:solidFill>
            </a:endParaRPr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accent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144661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81B46478-33A2-4B8F-97EF-CA06E2E2275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70C639B7-5161-4579-9EC9-5375CC0628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Title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90A28BD-886C-4B6B-898A-A48FD45042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211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D37D712A-555A-42B1-AD38-87D86131B9A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3C5F0010-83D4-4034-9DC2-D6CAFD8A8F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Title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7147C48C-E5EF-45A6-B75C-10EF5140B3A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/>
              <a:t>Paper Title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21382"/>
            <a:ext cx="9144000" cy="436418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err="1"/>
              <a:t>Presenters</a:t>
            </a:r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solidFill>
              <a:srgbClr val="03A0CD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23E12DC2-51B6-47D9-81A0-C68CAEB9D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75AC6E7B-A020-4632-964E-9166A194D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3423" y="3656879"/>
            <a:ext cx="9136063" cy="434975"/>
          </a:xfrm>
        </p:spPr>
        <p:txBody>
          <a:bodyPr/>
          <a:lstStyle>
            <a:lvl1pPr>
              <a:buNone/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err="1"/>
              <a:t>Authors</a:t>
            </a:r>
            <a:r>
              <a:rPr lang="it-IT"/>
              <a:t> – Conference or Journal – </a:t>
            </a:r>
            <a:r>
              <a:rPr lang="it-IT" err="1"/>
              <a:t>Year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829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/>
              <a:t>Paper 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Title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78966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228600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457200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marL="685800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8" name="Segnaposto data 3">
            <a:extLst>
              <a:ext uri="{FF2B5EF4-FFF2-40B4-BE49-F238E27FC236}">
                <a16:creationId xmlns:a16="http://schemas.microsoft.com/office/drawing/2014/main" id="{9698D2CE-63E8-4692-A246-5B349C645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75BBE34D-9F48-4D69-A78E-8AF7FB53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</a:t>
            </a:r>
            <a:r>
              <a:rPr lang="it-IT" err="1"/>
              <a:t>title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BB999826-D7C9-4E3F-82C5-B8967B983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93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41224F6D-1447-4036-8E27-657036A0C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4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>
                <a:latin typeface="Montserrat" panose="00000500000000000000" pitchFamily="2" charset="0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ontserrat" panose="00000500000000000000" pitchFamily="2" charset="0"/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1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35381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FC8F8CD4-3FB6-4DC6-A0AC-D99E8F364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2" name="Segnaposto piè di pagina 4">
            <a:extLst>
              <a:ext uri="{FF2B5EF4-FFF2-40B4-BE49-F238E27FC236}">
                <a16:creationId xmlns:a16="http://schemas.microsoft.com/office/drawing/2014/main" id="{5C461B7E-2E66-4A2C-A5AD-9CF82E965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Title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3" name="Segnaposto numero diapositiva 5">
            <a:extLst>
              <a:ext uri="{FF2B5EF4-FFF2-40B4-BE49-F238E27FC236}">
                <a16:creationId xmlns:a16="http://schemas.microsoft.com/office/drawing/2014/main" id="{C6C60B88-1438-4496-A619-D6F25BB75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4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9D4F74BF-29A1-4B04-AFE2-742F77EE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Date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33584880-19EC-4CF4-99F4-7976C936B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Paper Title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13" name="Segnaposto numero diapositiva 5">
            <a:extLst>
              <a:ext uri="{FF2B5EF4-FFF2-40B4-BE49-F238E27FC236}">
                <a16:creationId xmlns:a16="http://schemas.microsoft.com/office/drawing/2014/main" id="{6429BCDF-EDE9-4C34-8476-21170665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9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Paper Title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  <a:latin typeface="Monserrat"/>
              </a:defRPr>
            </a:lvl1pPr>
          </a:lstStyle>
          <a:p>
            <a:r>
              <a:rPr lang="it-IT"/>
              <a:t>Date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  <a:latin typeface="Monserrat"/>
              </a:defRPr>
            </a:lvl1pPr>
          </a:lstStyle>
          <a:p>
            <a:r>
              <a:rPr lang="it-IT"/>
              <a:t>Paper Title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  <a:latin typeface="Monserrat"/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A0F143B-4CD2-4DDA-9135-FF8208FC7AE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79214" y="136525"/>
            <a:ext cx="1197745" cy="11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10000"/>
            </a:schemeClr>
          </a:solidFill>
          <a:latin typeface="Monserra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Monserra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Monserra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Monserra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Monserra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Monserra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E5259A-7B4F-4A83-B882-DE0C7F524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782" y="1654970"/>
            <a:ext cx="10097729" cy="2977444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4800" b="0" cap="none" dirty="0">
                <a:latin typeface="Montserrat"/>
              </a:rPr>
            </a:br>
            <a:br>
              <a:rPr lang="en-GB" sz="4800" b="0" cap="none" dirty="0">
                <a:latin typeface="Montserrat"/>
              </a:rPr>
            </a:br>
            <a:br>
              <a:rPr lang="en-GB" sz="4800" b="0" cap="none" dirty="0">
                <a:latin typeface="Montserrat"/>
              </a:rPr>
            </a:br>
            <a:r>
              <a:rPr lang="en-GB" sz="4800" b="0" i="1" cap="none" dirty="0" err="1">
                <a:solidFill>
                  <a:schemeClr val="tx1"/>
                </a:solidFill>
                <a:latin typeface="Montserrat"/>
              </a:rPr>
              <a:t>ViNet</a:t>
            </a:r>
            <a:r>
              <a:rPr lang="en-GB" sz="4800" b="0" i="1" cap="none" dirty="0">
                <a:solidFill>
                  <a:schemeClr val="tx1"/>
                </a:solidFill>
                <a:latin typeface="Montserrat"/>
              </a:rPr>
              <a:t>: Pushing the limits of Visual Modality for Audio-Visual Saliency Prediction</a:t>
            </a:r>
            <a:br>
              <a:rPr lang="en-GB" sz="4800" b="0" dirty="0">
                <a:solidFill>
                  <a:schemeClr val="tx1"/>
                </a:solidFill>
                <a:latin typeface="Montserrat"/>
              </a:rPr>
            </a:br>
            <a:br>
              <a:rPr lang="en-GB" sz="4800" b="0" dirty="0">
                <a:solidFill>
                  <a:schemeClr val="tx1"/>
                </a:solidFill>
                <a:latin typeface="Montserrat"/>
              </a:rPr>
            </a:br>
            <a:r>
              <a:rPr lang="it-IT" sz="1800" b="0" cap="none" dirty="0" err="1">
                <a:solidFill>
                  <a:schemeClr val="tx1"/>
                </a:solidFill>
              </a:rPr>
              <a:t>Samyak</a:t>
            </a:r>
            <a:r>
              <a:rPr lang="it-IT" sz="1800" b="0" cap="none" dirty="0">
                <a:solidFill>
                  <a:schemeClr val="tx1"/>
                </a:solidFill>
              </a:rPr>
              <a:t> </a:t>
            </a:r>
            <a:r>
              <a:rPr lang="it-IT" sz="1800" b="0" cap="none" dirty="0" err="1">
                <a:solidFill>
                  <a:schemeClr val="tx1"/>
                </a:solidFill>
              </a:rPr>
              <a:t>Jain</a:t>
            </a:r>
            <a:r>
              <a:rPr lang="it-IT" sz="1800" b="0" cap="none" dirty="0">
                <a:solidFill>
                  <a:schemeClr val="tx1"/>
                </a:solidFill>
              </a:rPr>
              <a:t>, </a:t>
            </a:r>
            <a:r>
              <a:rPr lang="it-IT" sz="1800" b="0" cap="none" dirty="0" err="1">
                <a:solidFill>
                  <a:schemeClr val="tx1"/>
                </a:solidFill>
              </a:rPr>
              <a:t>Pradeep</a:t>
            </a:r>
            <a:r>
              <a:rPr lang="it-IT" sz="1800" b="0" cap="none" dirty="0">
                <a:solidFill>
                  <a:schemeClr val="tx1"/>
                </a:solidFill>
              </a:rPr>
              <a:t> </a:t>
            </a:r>
            <a:r>
              <a:rPr lang="it-IT" sz="1800" b="0" cap="none" dirty="0" err="1">
                <a:solidFill>
                  <a:schemeClr val="tx1"/>
                </a:solidFill>
              </a:rPr>
              <a:t>Yarlagadda</a:t>
            </a:r>
            <a:r>
              <a:rPr lang="it-IT" sz="1800" b="0" cap="none" dirty="0">
                <a:solidFill>
                  <a:schemeClr val="tx1"/>
                </a:solidFill>
              </a:rPr>
              <a:t>, </a:t>
            </a:r>
            <a:r>
              <a:rPr lang="it-IT" sz="1800" b="0" cap="none" dirty="0" err="1">
                <a:solidFill>
                  <a:schemeClr val="tx1"/>
                </a:solidFill>
              </a:rPr>
              <a:t>Shreyank</a:t>
            </a:r>
            <a:r>
              <a:rPr lang="it-IT" sz="1800" b="0" cap="none" dirty="0">
                <a:solidFill>
                  <a:schemeClr val="tx1"/>
                </a:solidFill>
              </a:rPr>
              <a:t> </a:t>
            </a:r>
            <a:r>
              <a:rPr lang="it-IT" sz="1800" b="0" cap="none" dirty="0" err="1">
                <a:solidFill>
                  <a:schemeClr val="tx1"/>
                </a:solidFill>
              </a:rPr>
              <a:t>Iyoti</a:t>
            </a:r>
            <a:r>
              <a:rPr lang="it-IT" sz="1800" b="0" cap="none" dirty="0">
                <a:solidFill>
                  <a:schemeClr val="tx1"/>
                </a:solidFill>
              </a:rPr>
              <a:t>, </a:t>
            </a:r>
            <a:r>
              <a:rPr lang="it-IT" sz="1800" b="0" cap="none" dirty="0" err="1">
                <a:solidFill>
                  <a:schemeClr val="tx1"/>
                </a:solidFill>
              </a:rPr>
              <a:t>Shyamgopal</a:t>
            </a:r>
            <a:r>
              <a:rPr lang="it-IT" sz="1800" b="0" cap="none" dirty="0">
                <a:solidFill>
                  <a:schemeClr val="tx1"/>
                </a:solidFill>
              </a:rPr>
              <a:t> </a:t>
            </a:r>
            <a:r>
              <a:rPr lang="it-IT" sz="1800" b="0" cap="none" dirty="0" err="1">
                <a:solidFill>
                  <a:schemeClr val="tx1"/>
                </a:solidFill>
              </a:rPr>
              <a:t>Karthik</a:t>
            </a:r>
            <a:r>
              <a:rPr lang="it-IT" sz="1800" b="0" cap="none" dirty="0">
                <a:solidFill>
                  <a:schemeClr val="tx1"/>
                </a:solidFill>
              </a:rPr>
              <a:t>,</a:t>
            </a:r>
            <a:br>
              <a:rPr lang="it-IT" sz="1800" b="0" cap="none" dirty="0">
                <a:solidFill>
                  <a:schemeClr val="tx1"/>
                </a:solidFill>
              </a:rPr>
            </a:br>
            <a:r>
              <a:rPr lang="it-IT" sz="1800" b="0" cap="none" dirty="0" err="1">
                <a:solidFill>
                  <a:schemeClr val="tx1"/>
                </a:solidFill>
              </a:rPr>
              <a:t>Ramanathan</a:t>
            </a:r>
            <a:r>
              <a:rPr lang="it-IT" sz="1800" b="0" cap="none" dirty="0">
                <a:solidFill>
                  <a:schemeClr val="tx1"/>
                </a:solidFill>
              </a:rPr>
              <a:t> </a:t>
            </a:r>
            <a:r>
              <a:rPr lang="it-IT" sz="1800" b="0" cap="none" dirty="0" err="1">
                <a:solidFill>
                  <a:schemeClr val="tx1"/>
                </a:solidFill>
              </a:rPr>
              <a:t>Subramanian</a:t>
            </a:r>
            <a:r>
              <a:rPr lang="it-IT" sz="1800" b="0" cap="none" dirty="0">
                <a:solidFill>
                  <a:schemeClr val="tx1"/>
                </a:solidFill>
              </a:rPr>
              <a:t>, </a:t>
            </a:r>
            <a:r>
              <a:rPr lang="it-IT" sz="1800" b="0" cap="none" dirty="0" err="1">
                <a:solidFill>
                  <a:schemeClr val="tx1"/>
                </a:solidFill>
              </a:rPr>
              <a:t>Vineet</a:t>
            </a:r>
            <a:r>
              <a:rPr lang="it-IT" sz="1800" b="0" cap="none" dirty="0">
                <a:solidFill>
                  <a:schemeClr val="tx1"/>
                </a:solidFill>
              </a:rPr>
              <a:t> Gandhi</a:t>
            </a:r>
            <a:br>
              <a:rPr lang="it-IT" sz="1800" b="0" cap="none" dirty="0">
                <a:solidFill>
                  <a:schemeClr val="tx1"/>
                </a:solidFill>
              </a:rPr>
            </a:br>
            <a:br>
              <a:rPr lang="en-GB" sz="2400" b="0" cap="none" dirty="0">
                <a:solidFill>
                  <a:schemeClr val="tx1"/>
                </a:solidFill>
                <a:latin typeface="Montserrat"/>
              </a:rPr>
            </a:br>
            <a:r>
              <a:rPr lang="en-GB" sz="1800" b="0" cap="none" dirty="0">
                <a:solidFill>
                  <a:schemeClr val="tx1"/>
                </a:solidFill>
                <a:latin typeface="Montserrat"/>
              </a:rPr>
              <a:t>Published on December 2020</a:t>
            </a:r>
            <a:endParaRPr lang="en-GB" sz="1800" b="0" noProof="0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9B32BB-B400-43C0-8249-3AC012C062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all" spc="100" normalizeH="0" baseline="0" noProof="0">
                <a:ln>
                  <a:noFill/>
                </a:ln>
                <a:solidFill>
                  <a:srgbClr val="3494BA"/>
                </a:solidFill>
                <a:effectLst/>
                <a:uLnTx/>
                <a:uFillTx/>
                <a:latin typeface="Monserrat"/>
                <a:ea typeface="+mn-ea"/>
                <a:cs typeface="+mn-cs"/>
              </a:rPr>
              <a:t>2020-2021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FC14A3A-B4B4-4C6C-882F-57F3FB2D3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203030"/>
            <a:ext cx="3863624" cy="898879"/>
          </a:xfrm>
        </p:spPr>
        <p:txBody>
          <a:bodyPr>
            <a:normAutofit/>
          </a:bodyPr>
          <a:lstStyle/>
          <a:p>
            <a:r>
              <a:rPr lang="en-GB" sz="2000" b="1" noProof="0" dirty="0">
                <a:solidFill>
                  <a:schemeClr val="tx1"/>
                </a:solidFill>
                <a:latin typeface="Montserrat" panose="020F0502020204030204" pitchFamily="2" charset="0"/>
              </a:rPr>
              <a:t>Presenters: </a:t>
            </a:r>
          </a:p>
          <a:p>
            <a:r>
              <a:rPr lang="en-GB" sz="2000" noProof="0" dirty="0">
                <a:solidFill>
                  <a:schemeClr val="tx1"/>
                </a:solidFill>
                <a:latin typeface="Montserrat" panose="020F0502020204030204" pitchFamily="2" charset="0"/>
              </a:rPr>
              <a:t>Allegra Martina &amp; Susanna Saitta</a:t>
            </a:r>
          </a:p>
          <a:p>
            <a:endParaRPr lang="en-GB" noProof="0" dirty="0">
              <a:latin typeface="Montserrat" panose="020F0502020204030204" pitchFamily="2" charset="0"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3CA79F7-3D4C-8B4E-91AF-FE1EB043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25"/>
            <a:ext cx="3894963" cy="75529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90153E-4CA0-B645-8DD4-DE3EF248EC62}"/>
              </a:ext>
            </a:extLst>
          </p:cNvPr>
          <p:cNvSpPr txBox="1"/>
          <p:nvPr/>
        </p:nvSpPr>
        <p:spPr>
          <a:xfrm>
            <a:off x="688622" y="123048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3EF04E-743F-7E48-B459-F65C80B87BB4}"/>
              </a:ext>
            </a:extLst>
          </p:cNvPr>
          <p:cNvSpPr txBox="1"/>
          <p:nvPr/>
        </p:nvSpPr>
        <p:spPr>
          <a:xfrm>
            <a:off x="711200" y="146755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023343-45FB-C840-AAE3-9585EA2C5640}"/>
              </a:ext>
            </a:extLst>
          </p:cNvPr>
          <p:cNvSpPr txBox="1"/>
          <p:nvPr/>
        </p:nvSpPr>
        <p:spPr>
          <a:xfrm>
            <a:off x="731520" y="21523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28F0AAC-1A50-CC49-9E88-F7B1212D2DAC}"/>
              </a:ext>
            </a:extLst>
          </p:cNvPr>
          <p:cNvSpPr txBox="1"/>
          <p:nvPr/>
        </p:nvSpPr>
        <p:spPr>
          <a:xfrm>
            <a:off x="717452" y="202574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4823BA9-9EAE-A14A-80EA-0EE511171795}"/>
              </a:ext>
            </a:extLst>
          </p:cNvPr>
          <p:cNvSpPr txBox="1"/>
          <p:nvPr/>
        </p:nvSpPr>
        <p:spPr>
          <a:xfrm>
            <a:off x="711200" y="237066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F0EDFDB6-199A-4047-9379-4E184E280731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5EB383-DB79-534D-B264-810DC6E3AC8E}"/>
              </a:ext>
            </a:extLst>
          </p:cNvPr>
          <p:cNvSpPr txBox="1"/>
          <p:nvPr/>
        </p:nvSpPr>
        <p:spPr>
          <a:xfrm>
            <a:off x="342900" y="225742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D68CC2-10F3-AE44-949F-8AA811BC0638}"/>
              </a:ext>
            </a:extLst>
          </p:cNvPr>
          <p:cNvSpPr txBox="1"/>
          <p:nvPr/>
        </p:nvSpPr>
        <p:spPr>
          <a:xfrm>
            <a:off x="-36597" y="107773"/>
            <a:ext cx="722489" cy="6858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5997A6B-6E78-D94C-9E0D-51767BC28EC6}"/>
              </a:ext>
            </a:extLst>
          </p:cNvPr>
          <p:cNvSpPr/>
          <p:nvPr/>
        </p:nvSpPr>
        <p:spPr>
          <a:xfrm>
            <a:off x="0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D03CE-4083-BE4C-B8A9-C86A9B6D8455}"/>
              </a:ext>
            </a:extLst>
          </p:cNvPr>
          <p:cNvSpPr txBox="1"/>
          <p:nvPr/>
        </p:nvSpPr>
        <p:spPr>
          <a:xfrm>
            <a:off x="11344275" y="71437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124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>
                <a:latin typeface="Garamond" panose="02020404030301010803" pitchFamily="18" charset="0"/>
              </a:rPr>
              <a:t>Model </a:t>
            </a:r>
            <a:r>
              <a:rPr lang="it-IT" sz="4400" b="1" dirty="0" err="1">
                <a:latin typeface="Garamond" panose="02020404030301010803" pitchFamily="18" charset="0"/>
              </a:rPr>
              <a:t>architecture</a:t>
            </a:r>
            <a:r>
              <a:rPr lang="it-IT" sz="4400" b="1" dirty="0">
                <a:latin typeface="Garamond" panose="02020404030301010803" pitchFamily="18" charset="0"/>
              </a:rPr>
              <a:t> – Evaluation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F0BD25-DFEF-B54B-9866-6E7AB86EC006}"/>
              </a:ext>
            </a:extLst>
          </p:cNvPr>
          <p:cNvSpPr txBox="1"/>
          <p:nvPr/>
        </p:nvSpPr>
        <p:spPr>
          <a:xfrm>
            <a:off x="931332" y="1657350"/>
            <a:ext cx="11057463" cy="37211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endParaRPr lang="en-GB" dirty="0">
              <a:latin typeface="Garamond" panose="02020404030301010803" pitchFamily="18" charset="0"/>
            </a:endParaRPr>
          </a:p>
          <a:p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 </a:t>
            </a:r>
            <a:r>
              <a:rPr lang="en-GB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ViNet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AViNet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follow a </a:t>
            </a: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sliding window approach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generate a saliency map for all frames in the video. </a:t>
            </a:r>
          </a:p>
          <a:p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approach assumes that the saliency map of any frame can be predicted by considering a limited number of past frames.</a:t>
            </a:r>
          </a:p>
          <a:p>
            <a:endParaRPr lang="it-IT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Given a window size of </a:t>
            </a:r>
            <a:r>
              <a:rPr lang="en-GB" sz="24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frames, where </a:t>
            </a:r>
            <a:r>
              <a:rPr lang="en-GB" sz="24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T = 32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, they predict saliency map </a:t>
            </a:r>
            <a:r>
              <a:rPr lang="en-GB" sz="24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S</a:t>
            </a:r>
            <a:r>
              <a:rPr lang="en-GB" sz="2400" i="1" baseline="-250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at time step </a:t>
            </a:r>
            <a:r>
              <a:rPr lang="en-GB" sz="24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by taking </a:t>
            </a:r>
            <a:r>
              <a:rPr lang="en-GB" sz="24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F</a:t>
            </a:r>
            <a:r>
              <a:rPr lang="en-GB" sz="2400" i="1" baseline="-250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t-T+1, </a:t>
            </a:r>
            <a:r>
              <a:rPr lang="en-GB" sz="24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.., F</a:t>
            </a:r>
            <a:r>
              <a:rPr lang="en-GB" sz="2400" i="1" baseline="-250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t</a:t>
            </a:r>
            <a:r>
              <a:rPr lang="en-GB" sz="24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 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sequence of frames as input. </a:t>
            </a:r>
          </a:p>
          <a:p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NimbusRomNo9L-Regu"/>
            </a:endParaRPr>
          </a:p>
          <a:p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To enable prediction in the first </a:t>
            </a:r>
            <a:r>
              <a:rPr lang="en-GB" sz="24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frames, they simply repeat the first frame of the video at the start.</a:t>
            </a:r>
            <a:endParaRPr lang="it-IT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73655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Loss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Function</a:t>
            </a:r>
            <a:endParaRPr lang="it-IT" sz="4400" b="1" dirty="0"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790700"/>
            <a:ext cx="9961034" cy="3276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Employed loss is the </a:t>
            </a:r>
            <a:r>
              <a:rPr lang="en-GB" sz="2200" b="1" dirty="0" err="1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Kullback-Leibler</a:t>
            </a:r>
            <a:r>
              <a:rPr lang="en-GB" sz="2200" b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Divergence</a:t>
            </a:r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, which is an information-theoretic measure of the difference between two probability distributions: </a:t>
            </a:r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it-IT" dirty="0" err="1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16AB0A13-6425-E04B-9329-E7494DE11BF5}"/>
              </a:ext>
            </a:extLst>
          </p:cNvPr>
          <p:cNvSpPr/>
          <p:nvPr/>
        </p:nvSpPr>
        <p:spPr>
          <a:xfrm>
            <a:off x="838200" y="445189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Where: </a:t>
            </a:r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- </a:t>
            </a:r>
            <a:r>
              <a:rPr lang="en-GB" sz="22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P </a:t>
            </a:r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is the distribution of the predicted maps;</a:t>
            </a:r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- </a:t>
            </a:r>
            <a:r>
              <a:rPr lang="en-GB" sz="2200" i="1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Q</a:t>
            </a:r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is the distribution of the ground truth maps; </a:t>
            </a:r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- </a:t>
            </a:r>
            <a:r>
              <a:rPr lang="en-GB" sz="2200" dirty="0" err="1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ε</a:t>
            </a:r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is the regularization term.</a:t>
            </a:r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 </a:t>
            </a:r>
            <a:endParaRPr lang="it-IT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1928C7E-BAF4-5D4C-BEFB-AB692FB1B004}"/>
              </a:ext>
            </a:extLst>
          </p:cNvPr>
          <p:cNvPicPr/>
          <p:nvPr/>
        </p:nvPicPr>
        <p:blipFill rotWithShape="1">
          <a:blip r:embed="rId2"/>
          <a:srcRect r="5192"/>
          <a:stretch/>
        </p:blipFill>
        <p:spPr bwMode="auto">
          <a:xfrm>
            <a:off x="3596669" y="2997000"/>
            <a:ext cx="4356000" cy="86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52A959CD-7546-FC49-B9FE-FB007A406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8" t="24699" r="8970" b="34885"/>
          <a:stretch/>
        </p:blipFill>
        <p:spPr>
          <a:xfrm>
            <a:off x="8135763" y="3727686"/>
            <a:ext cx="3455809" cy="29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8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Experimental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results</a:t>
            </a:r>
            <a:r>
              <a:rPr lang="it-IT" sz="4400" b="1" dirty="0">
                <a:latin typeface="Garamond" panose="02020404030301010803" pitchFamily="18" charset="0"/>
              </a:rPr>
              <a:t> - </a:t>
            </a:r>
            <a:r>
              <a:rPr lang="it-IT" sz="4400" b="1" dirty="0" err="1">
                <a:latin typeface="Garamond" panose="02020404030301010803" pitchFamily="18" charset="0"/>
              </a:rPr>
              <a:t>Datasets</a:t>
            </a:r>
            <a:endParaRPr lang="it-IT" sz="4400" b="1" dirty="0"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320182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2000" b="1" dirty="0">
                <a:latin typeface="Garamond" panose="02020404030301010803" pitchFamily="18" charset="0"/>
              </a:rPr>
              <a:t>Visual dataset</a:t>
            </a:r>
            <a:endParaRPr lang="it-IT" sz="20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b="1" i="1" dirty="0">
                <a:latin typeface="Garamond" panose="02020404030301010803" pitchFamily="18" charset="0"/>
              </a:rPr>
              <a:t>DHF1K -</a:t>
            </a:r>
            <a:r>
              <a:rPr lang="en-GB" dirty="0">
                <a:latin typeface="Garamond" panose="02020404030301010803" pitchFamily="18" charset="0"/>
              </a:rPr>
              <a:t> 1000 videos in total. 700 of the videos are annotated, 600 for training and 100 for validation. The remaining 300 are the testing set. </a:t>
            </a:r>
            <a:r>
              <a:rPr lang="en-GB" i="1" dirty="0">
                <a:latin typeface="Garamond" panose="02020404030301010803" pitchFamily="18" charset="0"/>
              </a:rPr>
              <a:t>Content</a:t>
            </a:r>
            <a:r>
              <a:rPr lang="en-GB" dirty="0">
                <a:latin typeface="Garamond" panose="02020404030301010803" pitchFamily="18" charset="0"/>
              </a:rPr>
              <a:t>: a large range of scenes, motions, object types, and background complexity.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b="1" i="1" dirty="0">
                <a:latin typeface="Garamond" panose="02020404030301010803" pitchFamily="18" charset="0"/>
              </a:rPr>
              <a:t>Hollywood-2 - </a:t>
            </a:r>
            <a:r>
              <a:rPr lang="en-GB" dirty="0">
                <a:latin typeface="Garamond" panose="02020404030301010803" pitchFamily="18" charset="0"/>
              </a:rPr>
              <a:t>1707 videos: 823 training videos and 884 test videos. </a:t>
            </a:r>
            <a:r>
              <a:rPr lang="en-GB" i="1" dirty="0">
                <a:latin typeface="Garamond" panose="02020404030301010803" pitchFamily="18" charset="0"/>
              </a:rPr>
              <a:t>Content</a:t>
            </a:r>
            <a:r>
              <a:rPr lang="en-GB" dirty="0">
                <a:latin typeface="Garamond" panose="02020404030301010803" pitchFamily="18" charset="0"/>
              </a:rPr>
              <a:t>: short video sequences from a set of 69 Hollywood movies, containing 12 different human action classes.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b="1" i="1" dirty="0">
                <a:latin typeface="Garamond" panose="02020404030301010803" pitchFamily="18" charset="0"/>
              </a:rPr>
              <a:t>UCF-Sports - </a:t>
            </a:r>
            <a:r>
              <a:rPr lang="en-GB" dirty="0">
                <a:latin typeface="Garamond" panose="02020404030301010803" pitchFamily="18" charset="0"/>
              </a:rPr>
              <a:t>150 videos: 103 videos for training and 47 videos for testing. </a:t>
            </a:r>
            <a:r>
              <a:rPr lang="en-GB" i="1" dirty="0">
                <a:latin typeface="Garamond" panose="02020404030301010803" pitchFamily="18" charset="0"/>
              </a:rPr>
              <a:t>Content:</a:t>
            </a:r>
            <a:r>
              <a:rPr lang="en-GB" dirty="0">
                <a:latin typeface="Garamond" panose="02020404030301010803" pitchFamily="18" charset="0"/>
              </a:rPr>
              <a:t> human actions in sports.</a:t>
            </a:r>
            <a:endParaRPr lang="it-IT" dirty="0">
              <a:latin typeface="Garamond" panose="02020404030301010803" pitchFamily="18" charset="0"/>
            </a:endParaRPr>
          </a:p>
          <a:p>
            <a:endParaRPr lang="en-GB" b="1" u="sng" dirty="0">
              <a:latin typeface="Garamond" panose="02020404030301010803" pitchFamily="18" charset="0"/>
            </a:endParaRPr>
          </a:p>
          <a:p>
            <a:pPr>
              <a:spcAft>
                <a:spcPts val="600"/>
              </a:spcAft>
            </a:pPr>
            <a:r>
              <a:rPr lang="en-GB" sz="2000" b="1" dirty="0">
                <a:latin typeface="Garamond" panose="02020404030301010803" pitchFamily="18" charset="0"/>
              </a:rPr>
              <a:t>Audio-visual dataset</a:t>
            </a:r>
            <a:endParaRPr lang="it-IT" sz="2000" dirty="0">
              <a:latin typeface="Garamond" panose="02020404030301010803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b="1" i="1" dirty="0">
                <a:latin typeface="Garamond" panose="02020404030301010803" pitchFamily="18" charset="0"/>
              </a:rPr>
              <a:t>DIEM - </a:t>
            </a:r>
            <a:r>
              <a:rPr lang="en-GB" dirty="0">
                <a:latin typeface="Garamond" panose="02020404030301010803" pitchFamily="18" charset="0"/>
              </a:rPr>
              <a:t>81 movie clips: 64 training videos and 17 test videos</a:t>
            </a:r>
            <a:r>
              <a:rPr lang="en-GB" i="1" dirty="0">
                <a:latin typeface="Garamond" panose="02020404030301010803" pitchFamily="18" charset="0"/>
              </a:rPr>
              <a:t>. Content</a:t>
            </a:r>
            <a:r>
              <a:rPr lang="en-GB" dirty="0">
                <a:latin typeface="Garamond" panose="02020404030301010803" pitchFamily="18" charset="0"/>
              </a:rPr>
              <a:t>: movie clips of varying genres, i.e. advertisements, documentaries, game trailers.</a:t>
            </a:r>
            <a:endParaRPr lang="it-IT" dirty="0">
              <a:latin typeface="Garamond" panose="02020404030301010803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b="1" i="1" dirty="0" err="1">
                <a:latin typeface="Garamond" panose="02020404030301010803" pitchFamily="18" charset="0"/>
              </a:rPr>
              <a:t>Coutrot</a:t>
            </a:r>
            <a:r>
              <a:rPr lang="en-GB" b="1" i="1" dirty="0">
                <a:latin typeface="Garamond" panose="02020404030301010803" pitchFamily="18" charset="0"/>
              </a:rPr>
              <a:t> databases - </a:t>
            </a:r>
            <a:r>
              <a:rPr lang="en-GB" b="1" dirty="0">
                <a:latin typeface="Garamond" panose="02020404030301010803" pitchFamily="18" charset="0"/>
              </a:rPr>
              <a:t>Coutrot1: </a:t>
            </a:r>
            <a:r>
              <a:rPr lang="en-GB" dirty="0">
                <a:latin typeface="Garamond" panose="02020404030301010803" pitchFamily="18" charset="0"/>
              </a:rPr>
              <a:t>60 clips</a:t>
            </a:r>
            <a:r>
              <a:rPr lang="en-GB" i="1" dirty="0">
                <a:latin typeface="Garamond" panose="02020404030301010803" pitchFamily="18" charset="0"/>
              </a:rPr>
              <a:t>. Content: </a:t>
            </a:r>
            <a:r>
              <a:rPr lang="en-GB" dirty="0">
                <a:latin typeface="Garamond" panose="02020404030301010803" pitchFamily="18" charset="0"/>
              </a:rPr>
              <a:t>dynamic natural scenes split into four visual categories: one and several moving objects, landscapes, and faces. </a:t>
            </a:r>
            <a:r>
              <a:rPr lang="en-GB" b="1" dirty="0">
                <a:latin typeface="Garamond" panose="02020404030301010803" pitchFamily="18" charset="0"/>
              </a:rPr>
              <a:t>Coutrot2: </a:t>
            </a:r>
            <a:r>
              <a:rPr lang="en-GB" dirty="0">
                <a:latin typeface="Garamond" panose="02020404030301010803" pitchFamily="18" charset="0"/>
              </a:rPr>
              <a:t>15 clips.</a:t>
            </a:r>
            <a:r>
              <a:rPr lang="en-GB" i="1" dirty="0">
                <a:latin typeface="Garamond" panose="02020404030301010803" pitchFamily="18" charset="0"/>
              </a:rPr>
              <a:t> Content: </a:t>
            </a:r>
            <a:r>
              <a:rPr lang="en-GB" dirty="0">
                <a:latin typeface="Garamond" panose="02020404030301010803" pitchFamily="18" charset="0"/>
              </a:rPr>
              <a:t>4 persons in a meeting and the corresponding eye-tracking data from 40 persons.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b="1" i="1" dirty="0">
                <a:latin typeface="Garamond" panose="02020404030301010803" pitchFamily="18" charset="0"/>
              </a:rPr>
              <a:t>AVAD dataset</a:t>
            </a:r>
            <a:r>
              <a:rPr lang="en-GB" dirty="0">
                <a:latin typeface="Garamond" panose="02020404030301010803" pitchFamily="18" charset="0"/>
              </a:rPr>
              <a:t> </a:t>
            </a:r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45 short clips. </a:t>
            </a:r>
            <a:r>
              <a:rPr lang="en-GB" i="1" dirty="0">
                <a:latin typeface="Garamond" panose="02020404030301010803" pitchFamily="18" charset="0"/>
              </a:rPr>
              <a:t>Content: </a:t>
            </a:r>
            <a:r>
              <a:rPr lang="en-GB" dirty="0">
                <a:latin typeface="Garamond" panose="02020404030301010803" pitchFamily="18" charset="0"/>
              </a:rPr>
              <a:t>audio-visual scenes, e.g., dancing, guitar playing, birds singing, etc. </a:t>
            </a:r>
            <a:endParaRPr lang="it-IT" dirty="0">
              <a:latin typeface="Garamond" panose="02020404030301010803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b="1" i="1" dirty="0">
                <a:latin typeface="Garamond" panose="02020404030301010803" pitchFamily="18" charset="0"/>
              </a:rPr>
              <a:t>ETMD</a:t>
            </a:r>
            <a:r>
              <a:rPr lang="en-GB" dirty="0">
                <a:latin typeface="Garamond" panose="02020404030301010803" pitchFamily="18" charset="0"/>
              </a:rPr>
              <a:t> - 12 videos. </a:t>
            </a:r>
            <a:r>
              <a:rPr lang="en-GB" i="1" dirty="0">
                <a:latin typeface="Garamond" panose="02020404030301010803" pitchFamily="18" charset="0"/>
              </a:rPr>
              <a:t>Content: </a:t>
            </a:r>
            <a:r>
              <a:rPr lang="en-GB" dirty="0">
                <a:latin typeface="Garamond" panose="02020404030301010803" pitchFamily="18" charset="0"/>
              </a:rPr>
              <a:t>from six different </a:t>
            </a:r>
            <a:r>
              <a:rPr lang="en-GB" dirty="0" err="1">
                <a:latin typeface="Garamond" panose="02020404030301010803" pitchFamily="18" charset="0"/>
              </a:rPr>
              <a:t>hollywood</a:t>
            </a:r>
            <a:r>
              <a:rPr lang="en-GB" dirty="0">
                <a:latin typeface="Garamond" panose="02020404030301010803" pitchFamily="18" charset="0"/>
              </a:rPr>
              <a:t> movies.</a:t>
            </a:r>
            <a:endParaRPr lang="it-IT" dirty="0">
              <a:latin typeface="Garamond" panose="02020404030301010803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b="1" i="1" dirty="0" err="1">
                <a:latin typeface="Garamond" panose="02020404030301010803" pitchFamily="18" charset="0"/>
              </a:rPr>
              <a:t>SumMe</a:t>
            </a:r>
            <a:r>
              <a:rPr lang="en-GB" b="1" i="1" dirty="0">
                <a:latin typeface="Garamond" panose="02020404030301010803" pitchFamily="18" charset="0"/>
              </a:rPr>
              <a:t> dataset</a:t>
            </a:r>
            <a:r>
              <a:rPr lang="en-GB" dirty="0">
                <a:latin typeface="Garamond" panose="02020404030301010803" pitchFamily="18" charset="0"/>
              </a:rPr>
              <a:t>  </a:t>
            </a:r>
            <a:r>
              <a:rPr lang="en-GB" b="1" dirty="0">
                <a:latin typeface="Garamond" panose="02020404030301010803" pitchFamily="18" charset="0"/>
              </a:rPr>
              <a:t>- </a:t>
            </a:r>
            <a:r>
              <a:rPr lang="en-GB" dirty="0">
                <a:latin typeface="Garamond" panose="02020404030301010803" pitchFamily="18" charset="0"/>
              </a:rPr>
              <a:t>25 unstructured videos. </a:t>
            </a:r>
            <a:r>
              <a:rPr lang="en-GB" i="1" dirty="0">
                <a:latin typeface="Garamond" panose="02020404030301010803" pitchFamily="18" charset="0"/>
              </a:rPr>
              <a:t>Content: </a:t>
            </a:r>
            <a:r>
              <a:rPr lang="en-GB" dirty="0">
                <a:latin typeface="Garamond" panose="02020404030301010803" pitchFamily="18" charset="0"/>
              </a:rPr>
              <a:t>mostly user-made videos and their corresponding multiple human created summaries, which were acquired in a controlled psychological experiment.</a:t>
            </a:r>
          </a:p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75666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Experimental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results</a:t>
            </a:r>
            <a:r>
              <a:rPr lang="it-IT" sz="4400" b="1" dirty="0">
                <a:latin typeface="Garamond" panose="02020404030301010803" pitchFamily="18" charset="0"/>
              </a:rPr>
              <a:t> - </a:t>
            </a:r>
            <a:r>
              <a:rPr lang="it-IT" sz="4400" b="1" dirty="0" err="1">
                <a:latin typeface="Garamond" panose="02020404030301010803" pitchFamily="18" charset="0"/>
              </a:rPr>
              <a:t>Metrics</a:t>
            </a:r>
            <a:endParaRPr lang="it-IT" sz="4400" b="1" dirty="0"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2806700" y="2108200"/>
            <a:ext cx="7315200" cy="3302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320182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3AFC3E-04DC-BD45-BA17-9F1053FE776E}"/>
              </a:ext>
            </a:extLst>
          </p:cNvPr>
          <p:cNvSpPr/>
          <p:nvPr/>
        </p:nvSpPr>
        <p:spPr>
          <a:xfrm>
            <a:off x="818443" y="1553213"/>
            <a:ext cx="108161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dirty="0">
                <a:solidFill>
                  <a:srgbClr val="000000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CC – </a:t>
            </a:r>
            <a:r>
              <a:rPr lang="en-GB" i="1" dirty="0">
                <a:solidFill>
                  <a:srgbClr val="000000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Pearson Correlation Coefficient. </a:t>
            </a:r>
            <a:r>
              <a:rPr lang="en-GB" dirty="0">
                <a:solidFill>
                  <a:srgbClr val="000000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generally used for measuring how correlated or dependent two variables are. </a:t>
            </a:r>
            <a:r>
              <a:rPr lang="en-GB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CC can be used to interpret saliency and fixation maps, P and Q</a:t>
            </a:r>
            <a:r>
              <a:rPr lang="en-GB" baseline="300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as random variables to measure the linear relationship between them. </a:t>
            </a:r>
          </a:p>
          <a:p>
            <a:endParaRPr lang="en-GB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NSS</a:t>
            </a:r>
            <a:r>
              <a:rPr lang="en-GB" b="1" i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GB" i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Normalized </a:t>
            </a:r>
            <a:r>
              <a:rPr lang="en-GB" i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Scanpath</a:t>
            </a:r>
            <a:r>
              <a:rPr lang="en-GB" i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Saliency. NSS</a:t>
            </a:r>
            <a:r>
              <a:rPr lang="en-GB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a metric that involves a saliency map and a set of fixations; it measures the  average normalized saliency values at fixation locations along a subject’s </a:t>
            </a:r>
            <a:r>
              <a:rPr lang="en-GB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scanpath</a:t>
            </a:r>
            <a:r>
              <a:rPr lang="en-GB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It is a discrete approximation of CC that is additionally parameter-free. </a:t>
            </a:r>
          </a:p>
          <a:p>
            <a:endParaRPr lang="en-GB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 - </a:t>
            </a:r>
            <a:r>
              <a:rPr lang="en-GB" i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Similarity metric </a:t>
            </a:r>
            <a:r>
              <a:rPr lang="en-GB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measures the similarity between two distributions, viewed as histograms. It</a:t>
            </a:r>
            <a:r>
              <a:rPr lang="en-GB" i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performs a simple comparison between pairs of saliency maps. SIM is computed as the sum of the minimum values at each pixel, after normalizing the input maps.</a:t>
            </a:r>
          </a:p>
          <a:p>
            <a:endParaRPr lang="en-GB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AUC - </a:t>
            </a:r>
            <a:r>
              <a:rPr lang="en-GB" i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 under ROC curve</a:t>
            </a:r>
            <a:r>
              <a:rPr lang="en-GB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AUC treats the saliency map as a binary classifier of fixations at various threshold values, and an ROC curve is swept out by measuring the true and false positive rates.</a:t>
            </a:r>
          </a:p>
          <a:p>
            <a:endParaRPr lang="it-IT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0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Experimental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results</a:t>
            </a:r>
            <a:r>
              <a:rPr lang="it-IT" sz="4400" b="1" dirty="0">
                <a:latin typeface="Garamond" panose="02020404030301010803" pitchFamily="18" charset="0"/>
              </a:rPr>
              <a:t> –Training procedure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2806700" y="2108200"/>
            <a:ext cx="7315200" cy="3302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516238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3AFC3E-04DC-BD45-BA17-9F1053FE776E}"/>
              </a:ext>
            </a:extLst>
          </p:cNvPr>
          <p:cNvSpPr/>
          <p:nvPr/>
        </p:nvSpPr>
        <p:spPr>
          <a:xfrm>
            <a:off x="838200" y="1320182"/>
            <a:ext cx="10816162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set up: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clip with 32 consecutive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frames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randomly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resized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224x384 and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batch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8;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batch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normalization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optimizer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rate of 0.0001.</a:t>
            </a:r>
          </a:p>
          <a:p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it-IT" sz="2400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ViNet</a:t>
            </a:r>
            <a:r>
              <a:rPr lang="it-IT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training:</a:t>
            </a:r>
          </a:p>
          <a:p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initially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the DHF1K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the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set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early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stopping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fine-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Hollywood-2 and UCF-Sports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test sets are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early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stopping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2400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AViNet</a:t>
            </a:r>
            <a:r>
              <a:rPr lang="it-IT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training:</a:t>
            </a:r>
          </a:p>
          <a:p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Weights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ViNet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pre-trained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DHF1K are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fine-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tuned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the audio-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datasets</a:t>
            </a:r>
            <a:r>
              <a:rPr lang="it-IT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it-IT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47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Experimental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results</a:t>
            </a:r>
            <a:r>
              <a:rPr lang="it-IT" sz="4400" b="1" dirty="0">
                <a:latin typeface="Garamond" panose="02020404030301010803" pitchFamily="18" charset="0"/>
              </a:rPr>
              <a:t> – </a:t>
            </a:r>
            <a:br>
              <a:rPr lang="it-IT" sz="4400" b="1" dirty="0">
                <a:latin typeface="Garamond" panose="02020404030301010803" pitchFamily="18" charset="0"/>
              </a:rPr>
            </a:br>
            <a:r>
              <a:rPr lang="it-IT" sz="4400" b="1" dirty="0" err="1">
                <a:latin typeface="Garamond" panose="02020404030301010803" pitchFamily="18" charset="0"/>
              </a:rPr>
              <a:t>Comparison</a:t>
            </a:r>
            <a:r>
              <a:rPr lang="it-IT" sz="4400" b="1" dirty="0">
                <a:latin typeface="Garamond" panose="02020404030301010803" pitchFamily="18" charset="0"/>
              </a:rPr>
              <a:t> with the state of the art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2806700" y="2108200"/>
            <a:ext cx="7315200" cy="3302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516238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65266A-8189-A54F-B03E-14AFF2A620FB}"/>
              </a:ext>
            </a:extLst>
          </p:cNvPr>
          <p:cNvSpPr txBox="1"/>
          <p:nvPr/>
        </p:nvSpPr>
        <p:spPr>
          <a:xfrm>
            <a:off x="838200" y="1905616"/>
            <a:ext cx="9554634" cy="46101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it-IT" sz="2400" b="1" dirty="0">
                <a:latin typeface="Garamond" panose="02020404030301010803" pitchFamily="18" charset="0"/>
              </a:rPr>
              <a:t>Visual-</a:t>
            </a:r>
            <a:r>
              <a:rPr lang="it-IT" sz="2400" b="1" dirty="0" err="1">
                <a:latin typeface="Garamond" panose="02020404030301010803" pitchFamily="18" charset="0"/>
              </a:rPr>
              <a:t>Only</a:t>
            </a:r>
            <a:r>
              <a:rPr lang="it-IT" sz="2400" b="1" dirty="0">
                <a:latin typeface="Garamond" panose="02020404030301010803" pitchFamily="18" charset="0"/>
              </a:rPr>
              <a:t> </a:t>
            </a:r>
            <a:r>
              <a:rPr lang="it-IT" sz="2400" b="1" dirty="0" err="1">
                <a:latin typeface="Garamond" panose="02020404030301010803" pitchFamily="18" charset="0"/>
              </a:rPr>
              <a:t>datasets</a:t>
            </a:r>
            <a:r>
              <a:rPr lang="it-IT" sz="2400" b="1" dirty="0">
                <a:latin typeface="Garamond" panose="02020404030301010803" pitchFamily="18" charset="0"/>
              </a:rPr>
              <a:t>: </a:t>
            </a:r>
          </a:p>
          <a:p>
            <a:pPr algn="l"/>
            <a:endParaRPr lang="it-IT" dirty="0" err="1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10B03DF-3C1B-B248-9DBD-416B01A32834}"/>
              </a:ext>
            </a:extLst>
          </p:cNvPr>
          <p:cNvSpPr/>
          <p:nvPr/>
        </p:nvSpPr>
        <p:spPr>
          <a:xfrm>
            <a:off x="1485901" y="5087728"/>
            <a:ext cx="101727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best scores are shown in </a:t>
            </a:r>
            <a:r>
              <a:rPr lang="en-GB" sz="2200" dirty="0">
                <a:solidFill>
                  <a:srgbClr val="FF0000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second best scores in </a:t>
            </a:r>
            <a:r>
              <a:rPr lang="en-GB" sz="2200" dirty="0">
                <a:solidFill>
                  <a:srgbClr val="0432FF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GB" sz="22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ViNet</a:t>
            </a:r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outperforms all the state-of-the-art models on the DHF1K dataset and achieves top results on most metrics on Hollywood-2 and UCF-Sports datasets. </a:t>
            </a:r>
          </a:p>
          <a:p>
            <a:pPr algn="ctr"/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C498D44-4CAD-C74C-8D81-4965CD198870}"/>
              </a:ext>
            </a:extLst>
          </p:cNvPr>
          <p:cNvPicPr/>
          <p:nvPr/>
        </p:nvPicPr>
        <p:blipFill rotWithShape="1">
          <a:blip r:embed="rId2"/>
          <a:srcRect b="24551"/>
          <a:stretch/>
        </p:blipFill>
        <p:spPr>
          <a:xfrm>
            <a:off x="1485901" y="2581332"/>
            <a:ext cx="9867899" cy="213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26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Experimental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results</a:t>
            </a:r>
            <a:r>
              <a:rPr lang="it-IT" sz="4400" b="1" dirty="0">
                <a:latin typeface="Garamond" panose="02020404030301010803" pitchFamily="18" charset="0"/>
              </a:rPr>
              <a:t> – </a:t>
            </a:r>
            <a:br>
              <a:rPr lang="it-IT" sz="4400" b="1" dirty="0">
                <a:latin typeface="Garamond" panose="02020404030301010803" pitchFamily="18" charset="0"/>
              </a:rPr>
            </a:br>
            <a:r>
              <a:rPr lang="it-IT" sz="4400" b="1" dirty="0" err="1">
                <a:latin typeface="Garamond" panose="02020404030301010803" pitchFamily="18" charset="0"/>
              </a:rPr>
              <a:t>Comparison</a:t>
            </a:r>
            <a:r>
              <a:rPr lang="it-IT" sz="4400" b="1" dirty="0">
                <a:latin typeface="Garamond" panose="02020404030301010803" pitchFamily="18" charset="0"/>
              </a:rPr>
              <a:t> with the state of the art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2806700" y="2108200"/>
            <a:ext cx="7315200" cy="3302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516238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65266A-8189-A54F-B03E-14AFF2A620FB}"/>
              </a:ext>
            </a:extLst>
          </p:cNvPr>
          <p:cNvSpPr txBox="1"/>
          <p:nvPr/>
        </p:nvSpPr>
        <p:spPr>
          <a:xfrm>
            <a:off x="894643" y="1637831"/>
            <a:ext cx="9554634" cy="46101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it-IT" sz="2400" b="1" dirty="0">
                <a:latin typeface="Garamond" panose="02020404030301010803" pitchFamily="18" charset="0"/>
              </a:rPr>
              <a:t>Audio-Visual </a:t>
            </a:r>
            <a:r>
              <a:rPr lang="it-IT" sz="2400" b="1" dirty="0" err="1">
                <a:latin typeface="Garamond" panose="02020404030301010803" pitchFamily="18" charset="0"/>
              </a:rPr>
              <a:t>datasets</a:t>
            </a:r>
            <a:r>
              <a:rPr lang="it-IT" sz="2400" b="1" dirty="0">
                <a:latin typeface="Garamond" panose="02020404030301010803" pitchFamily="18" charset="0"/>
              </a:rPr>
              <a:t>: </a:t>
            </a:r>
          </a:p>
          <a:p>
            <a:pPr algn="l"/>
            <a:endParaRPr lang="it-IT" dirty="0" err="1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10B03DF-3C1B-B248-9DBD-416B01A32834}"/>
              </a:ext>
            </a:extLst>
          </p:cNvPr>
          <p:cNvSpPr/>
          <p:nvPr/>
        </p:nvSpPr>
        <p:spPr>
          <a:xfrm>
            <a:off x="1009650" y="5300403"/>
            <a:ext cx="10172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works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Stavis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the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indicate </a:t>
            </a:r>
            <a:r>
              <a:rPr lang="it-IT" sz="2400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</a:t>
            </a:r>
            <a:r>
              <a:rPr lang="it-IT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400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clear</a:t>
            </a:r>
            <a:r>
              <a:rPr lang="it-IT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benefit 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incorporating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audio in the </a:t>
            </a:r>
            <a:r>
              <a:rPr lang="it-IT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</a:t>
            </a:r>
            <a:r>
              <a:rPr lang="it-IT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pipeline. </a:t>
            </a:r>
          </a:p>
          <a:p>
            <a:pPr algn="ctr"/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BBA4545-086A-034B-AF3E-5A01B45CC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4643" y="1972396"/>
            <a:ext cx="7200000" cy="144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186A91D-A5D9-3C43-BD58-51F1F99F5D8A}"/>
              </a:ext>
            </a:extLst>
          </p:cNvPr>
          <p:cNvPicPr/>
          <p:nvPr/>
        </p:nvPicPr>
        <p:blipFill rotWithShape="1">
          <a:blip r:embed="rId3"/>
          <a:srcRect t="7951"/>
          <a:stretch/>
        </p:blipFill>
        <p:spPr bwMode="auto">
          <a:xfrm>
            <a:off x="894643" y="3457815"/>
            <a:ext cx="7200000" cy="14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B56176-405B-6345-A57B-158F51EE9800}"/>
              </a:ext>
            </a:extLst>
          </p:cNvPr>
          <p:cNvSpPr txBox="1"/>
          <p:nvPr/>
        </p:nvSpPr>
        <p:spPr>
          <a:xfrm>
            <a:off x="8210353" y="2107699"/>
            <a:ext cx="3823603" cy="261456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t-IT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ViNet</a:t>
            </a:r>
            <a:r>
              <a:rPr lang="it-IT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(NF):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trained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DHF1K,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fine-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tuned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audio-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datasets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t-IT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AViNet</a:t>
            </a:r>
            <a:r>
              <a:rPr lang="it-IT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AViNet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bilinear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fusion.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it-IT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AViNet</a:t>
            </a:r>
            <a:r>
              <a:rPr lang="it-IT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(C)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AViNet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concatenation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Wingdings" pitchFamily="2" charset="2"/>
              <a:buChar char="Ø"/>
            </a:pPr>
            <a:endParaRPr lang="it-IT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STAViS</a:t>
            </a:r>
            <a:r>
              <a:rPr lang="it-IT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it-IT" b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AViNet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models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 of the audio </a:t>
            </a:r>
            <a:r>
              <a:rPr lang="it-IT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modality</a:t>
            </a:r>
            <a:r>
              <a:rPr lang="it-IT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965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000" b="1" dirty="0" err="1">
                <a:latin typeface="Garamond" panose="02020404030301010803" pitchFamily="18" charset="0"/>
              </a:rPr>
              <a:t>Experimental</a:t>
            </a:r>
            <a:r>
              <a:rPr lang="it-IT" sz="4000" b="1" dirty="0">
                <a:latin typeface="Garamond" panose="02020404030301010803" pitchFamily="18" charset="0"/>
              </a:rPr>
              <a:t> </a:t>
            </a:r>
            <a:r>
              <a:rPr lang="it-IT" sz="4000" b="1" dirty="0" err="1">
                <a:latin typeface="Garamond" panose="02020404030301010803" pitchFamily="18" charset="0"/>
              </a:rPr>
              <a:t>results</a:t>
            </a:r>
            <a:r>
              <a:rPr lang="it-IT" sz="4000" b="1" dirty="0">
                <a:latin typeface="Garamond" panose="02020404030301010803" pitchFamily="18" charset="0"/>
              </a:rPr>
              <a:t> –  The impact of audio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2806700" y="2108200"/>
            <a:ext cx="7315200" cy="3302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516238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65266A-8189-A54F-B03E-14AFF2A620FB}"/>
              </a:ext>
            </a:extLst>
          </p:cNvPr>
          <p:cNvSpPr txBox="1"/>
          <p:nvPr/>
        </p:nvSpPr>
        <p:spPr>
          <a:xfrm>
            <a:off x="873761" y="1637831"/>
            <a:ext cx="11332346" cy="90586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GB" sz="2200" dirty="0">
                <a:latin typeface="Garamond" panose="02020404030301010803" pitchFamily="18" charset="0"/>
              </a:rPr>
              <a:t>To investigate more on the role of audio in </a:t>
            </a:r>
            <a:r>
              <a:rPr lang="en-GB" sz="2200" dirty="0" err="1">
                <a:latin typeface="Garamond" panose="02020404030301010803" pitchFamily="18" charset="0"/>
              </a:rPr>
              <a:t>AViNet</a:t>
            </a:r>
            <a:r>
              <a:rPr lang="en-GB" sz="2200" dirty="0">
                <a:latin typeface="Garamond" panose="02020404030301010803" pitchFamily="18" charset="0"/>
              </a:rPr>
              <a:t> and </a:t>
            </a:r>
            <a:r>
              <a:rPr lang="en-GB" sz="2200" dirty="0" err="1">
                <a:latin typeface="Garamond" panose="02020404030301010803" pitchFamily="18" charset="0"/>
              </a:rPr>
              <a:t>STAViS</a:t>
            </a:r>
            <a:r>
              <a:rPr lang="en-GB" sz="2200" dirty="0">
                <a:latin typeface="Garamond" panose="02020404030301010803" pitchFamily="18" charset="0"/>
              </a:rPr>
              <a:t>, they send zeroed-out vector as audio.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10B03DF-3C1B-B248-9DBD-416B01A32834}"/>
              </a:ext>
            </a:extLst>
          </p:cNvPr>
          <p:cNvSpPr/>
          <p:nvPr/>
        </p:nvSpPr>
        <p:spPr>
          <a:xfrm>
            <a:off x="1021081" y="5596229"/>
            <a:ext cx="108864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Surprisingly, prediction maps obtained with and without audio are nearly identical.</a:t>
            </a:r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22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summary, the current state-of-the-art audio-saliency models end up learning a visual-only model.</a:t>
            </a:r>
            <a:endParaRPr lang="it-IT" sz="22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D59C1DD-F859-7542-8A66-735D29D0AF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9238" y="2260601"/>
            <a:ext cx="9435961" cy="29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Experimental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results</a:t>
            </a:r>
            <a:r>
              <a:rPr lang="it-IT" sz="4400" b="1" dirty="0">
                <a:latin typeface="Garamond" panose="02020404030301010803" pitchFamily="18" charset="0"/>
              </a:rPr>
              <a:t> –  </a:t>
            </a:r>
            <a:r>
              <a:rPr lang="it-IT" sz="4400" b="1" dirty="0" err="1">
                <a:latin typeface="Garamond" panose="02020404030301010803" pitchFamily="18" charset="0"/>
              </a:rPr>
              <a:t>Ablation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studies</a:t>
            </a:r>
            <a:endParaRPr lang="it-IT" sz="4400" b="1" dirty="0"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2806700" y="2108200"/>
            <a:ext cx="7315200" cy="3302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516238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65266A-8189-A54F-B03E-14AFF2A620FB}"/>
              </a:ext>
            </a:extLst>
          </p:cNvPr>
          <p:cNvSpPr txBox="1"/>
          <p:nvPr/>
        </p:nvSpPr>
        <p:spPr>
          <a:xfrm>
            <a:off x="869246" y="1910175"/>
            <a:ext cx="6403339" cy="398826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GB" sz="2200" b="1" dirty="0">
                <a:latin typeface="Garamond" panose="02020404030301010803" pitchFamily="18" charset="0"/>
              </a:rPr>
              <a:t>Ablation studies in </a:t>
            </a:r>
            <a:r>
              <a:rPr lang="en-GB" sz="2200" b="1" dirty="0" err="1">
                <a:latin typeface="Garamond" panose="02020404030301010803" pitchFamily="18" charset="0"/>
              </a:rPr>
              <a:t>ViNet</a:t>
            </a:r>
            <a:r>
              <a:rPr lang="en-GB" sz="2200" b="1" dirty="0">
                <a:latin typeface="Garamond" panose="02020404030301010803" pitchFamily="18" charset="0"/>
              </a:rPr>
              <a:t>:</a:t>
            </a:r>
          </a:p>
          <a:p>
            <a:endParaRPr lang="it-IT" sz="2200" dirty="0">
              <a:latin typeface="Garamond" panose="02020404030301010803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sz="2200" dirty="0">
                <a:latin typeface="Garamond" panose="02020404030301010803" pitchFamily="18" charset="0"/>
              </a:rPr>
              <a:t>changing the clip size;</a:t>
            </a:r>
          </a:p>
          <a:p>
            <a:pPr marL="342900" indent="-342900">
              <a:buAutoNum type="alphaLcParenBoth"/>
            </a:pPr>
            <a:endParaRPr lang="it-IT" sz="2200" dirty="0">
              <a:latin typeface="Garamond" panose="02020404030301010803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sz="2200" dirty="0">
                <a:latin typeface="Garamond" panose="02020404030301010803" pitchFamily="18" charset="0"/>
              </a:rPr>
              <a:t>using multi-level features;</a:t>
            </a:r>
          </a:p>
          <a:p>
            <a:r>
              <a:rPr lang="en-GB" sz="2200" dirty="0">
                <a:latin typeface="Garamond" panose="02020404030301010803" pitchFamily="18" charset="0"/>
              </a:rPr>
              <a:t>                                                     </a:t>
            </a:r>
            <a:endParaRPr lang="it-IT" sz="2200" dirty="0">
              <a:latin typeface="Garamond" panose="02020404030301010803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sz="2200" dirty="0">
                <a:latin typeface="Garamond" panose="02020404030301010803" pitchFamily="18" charset="0"/>
              </a:rPr>
              <a:t>replacing upsampling with transpose convolutions; </a:t>
            </a:r>
          </a:p>
          <a:p>
            <a:endParaRPr lang="it-IT" sz="2200" dirty="0">
              <a:latin typeface="Garamond" panose="02020404030301010803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sz="2200" dirty="0">
                <a:latin typeface="Garamond" panose="02020404030301010803" pitchFamily="18" charset="0"/>
              </a:rPr>
              <a:t>applying two different concatenation techniques for fusing, across temporal dimension and channel dimension. </a:t>
            </a:r>
            <a:endParaRPr lang="it-IT" sz="2200" dirty="0">
              <a:latin typeface="Garamond" panose="02020404030301010803" pitchFamily="18" charset="0"/>
            </a:endParaRPr>
          </a:p>
          <a:p>
            <a:r>
              <a:rPr lang="it-IT" sz="2200" b="1" dirty="0"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769F966-56DD-0245-AF55-3E8BE4065A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26297" y="1834209"/>
            <a:ext cx="48641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3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Conclusions</a:t>
            </a:r>
            <a:endParaRPr lang="it-IT" sz="4400" b="1" dirty="0"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2806700" y="2108200"/>
            <a:ext cx="7315200" cy="3302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516238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65266A-8189-A54F-B03E-14AFF2A620FB}"/>
              </a:ext>
            </a:extLst>
          </p:cNvPr>
          <p:cNvSpPr txBox="1"/>
          <p:nvPr/>
        </p:nvSpPr>
        <p:spPr>
          <a:xfrm>
            <a:off x="811392" y="1905616"/>
            <a:ext cx="5088325" cy="410962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it-IT" sz="2200" b="1" dirty="0" err="1">
                <a:latin typeface="Garamond" panose="02020404030301010803" pitchFamily="18" charset="0"/>
              </a:rPr>
              <a:t>ViNet</a:t>
            </a:r>
            <a:r>
              <a:rPr lang="it-IT" sz="2200" dirty="0">
                <a:latin typeface="Garamond" panose="02020404030301010803" pitchFamily="18" charset="0"/>
              </a:rPr>
              <a:t>, a </a:t>
            </a:r>
            <a:r>
              <a:rPr lang="it-IT" sz="2200" dirty="0" err="1">
                <a:latin typeface="Garamond" panose="02020404030301010803" pitchFamily="18" charset="0"/>
              </a:rPr>
              <a:t>novel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spatio-temporal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visual-only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architecture</a:t>
            </a:r>
            <a:r>
              <a:rPr lang="it-IT" sz="2200" dirty="0">
                <a:latin typeface="Garamond" panose="02020404030301010803" pitchFamily="18" charset="0"/>
              </a:rPr>
              <a:t>, </a:t>
            </a:r>
            <a:r>
              <a:rPr lang="it-IT" sz="2200" dirty="0" err="1">
                <a:latin typeface="Garamond" panose="02020404030301010803" pitchFamily="18" charset="0"/>
              </a:rPr>
              <a:t>efficiently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addresses</a:t>
            </a:r>
            <a:r>
              <a:rPr lang="it-IT" sz="2200" dirty="0">
                <a:latin typeface="Garamond" panose="02020404030301010803" pitchFamily="18" charset="0"/>
              </a:rPr>
              <a:t> the </a:t>
            </a:r>
            <a:r>
              <a:rPr lang="it-IT" sz="2200" dirty="0" err="1">
                <a:latin typeface="Garamond" panose="02020404030301010803" pitchFamily="18" charset="0"/>
              </a:rPr>
              <a:t>problem</a:t>
            </a:r>
            <a:r>
              <a:rPr lang="it-IT" sz="2200" dirty="0">
                <a:latin typeface="Garamond" panose="02020404030301010803" pitchFamily="18" charset="0"/>
              </a:rPr>
              <a:t> of </a:t>
            </a:r>
            <a:r>
              <a:rPr lang="it-IT" sz="2200" dirty="0" err="1">
                <a:latin typeface="Garamond" panose="02020404030301010803" pitchFamily="18" charset="0"/>
              </a:rPr>
              <a:t>saliency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detection</a:t>
            </a:r>
            <a:r>
              <a:rPr lang="it-IT" sz="2200" dirty="0">
                <a:latin typeface="Garamond" panose="02020404030301010803" pitchFamily="18" charset="0"/>
              </a:rPr>
              <a:t> in </a:t>
            </a:r>
            <a:r>
              <a:rPr lang="it-IT" sz="2200" dirty="0" err="1">
                <a:latin typeface="Garamond" panose="02020404030301010803" pitchFamily="18" charset="0"/>
              </a:rPr>
              <a:t>videos</a:t>
            </a:r>
            <a:r>
              <a:rPr lang="it-IT" sz="2200" dirty="0">
                <a:latin typeface="Garamond" panose="02020404030301010803" pitchFamily="18" charset="0"/>
              </a:rPr>
              <a:t> and </a:t>
            </a:r>
            <a:r>
              <a:rPr lang="it-IT" sz="2200" dirty="0" err="1">
                <a:latin typeface="Garamond" panose="02020404030301010803" pitchFamily="18" charset="0"/>
              </a:rPr>
              <a:t>brings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significantly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gains</a:t>
            </a:r>
            <a:r>
              <a:rPr lang="it-IT" sz="2200" dirty="0">
                <a:latin typeface="Garamond" panose="02020404030301010803" pitchFamily="18" charset="0"/>
              </a:rPr>
              <a:t> over the state-of-the-art </a:t>
            </a:r>
            <a:r>
              <a:rPr lang="it-IT" sz="2200" dirty="0" err="1">
                <a:latin typeface="Garamond" panose="02020404030301010803" pitchFamily="18" charset="0"/>
              </a:rPr>
              <a:t>models</a:t>
            </a:r>
            <a:r>
              <a:rPr lang="it-IT" sz="2200" dirty="0">
                <a:latin typeface="Garamond" panose="02020404030301010803" pitchFamily="18" charset="0"/>
              </a:rPr>
              <a:t>.</a:t>
            </a:r>
          </a:p>
          <a:p>
            <a:pPr algn="ctr"/>
            <a:r>
              <a:rPr lang="it-IT" sz="2200" dirty="0">
                <a:latin typeface="Garamond" panose="02020404030301010803" pitchFamily="18" charset="0"/>
              </a:rPr>
              <a:t> </a:t>
            </a:r>
          </a:p>
          <a:p>
            <a:pPr algn="ctr"/>
            <a:endParaRPr lang="it-IT" sz="2200" dirty="0">
              <a:latin typeface="Garamond" panose="02020404030301010803" pitchFamily="18" charset="0"/>
            </a:endParaRPr>
          </a:p>
          <a:p>
            <a:pPr algn="ctr"/>
            <a:r>
              <a:rPr lang="it-IT" sz="2200" b="1" dirty="0" err="1">
                <a:latin typeface="Garamond" panose="02020404030301010803" pitchFamily="18" charset="0"/>
              </a:rPr>
              <a:t>AViNet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incorporates</a:t>
            </a:r>
            <a:r>
              <a:rPr lang="it-IT" sz="2200" dirty="0">
                <a:latin typeface="Garamond" panose="02020404030301010803" pitchFamily="18" charset="0"/>
              </a:rPr>
              <a:t> audio for the task by the </a:t>
            </a:r>
            <a:r>
              <a:rPr lang="it-IT" sz="2200" dirty="0" err="1">
                <a:latin typeface="Garamond" panose="02020404030301010803" pitchFamily="18" charset="0"/>
              </a:rPr>
              <a:t>addition</a:t>
            </a:r>
            <a:r>
              <a:rPr lang="it-IT" sz="2200" dirty="0">
                <a:latin typeface="Garamond" panose="02020404030301010803" pitchFamily="18" charset="0"/>
              </a:rPr>
              <a:t> of an </a:t>
            </a:r>
            <a:r>
              <a:rPr lang="it-IT" sz="2200" dirty="0" err="1">
                <a:latin typeface="Garamond" panose="02020404030301010803" pitchFamily="18" charset="0"/>
              </a:rPr>
              <a:t>auditory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module</a:t>
            </a:r>
            <a:r>
              <a:rPr lang="it-IT" sz="2200" dirty="0">
                <a:latin typeface="Garamond" panose="02020404030301010803" pitchFamily="18" charset="0"/>
              </a:rPr>
              <a:t> to </a:t>
            </a:r>
            <a:r>
              <a:rPr lang="it-IT" sz="2200" dirty="0" err="1">
                <a:latin typeface="Garamond" panose="02020404030301010803" pitchFamily="18" charset="0"/>
              </a:rPr>
              <a:t>ViNet</a:t>
            </a:r>
            <a:r>
              <a:rPr lang="it-IT" sz="2200" dirty="0">
                <a:latin typeface="Garamond" panose="02020404030301010803" pitchFamily="18" charset="0"/>
              </a:rPr>
              <a:t>. </a:t>
            </a:r>
          </a:p>
          <a:p>
            <a:pPr algn="ctr"/>
            <a:r>
              <a:rPr lang="it-IT" sz="2200" dirty="0" err="1">
                <a:latin typeface="Garamond" panose="02020404030301010803" pitchFamily="18" charset="0"/>
              </a:rPr>
              <a:t>However</a:t>
            </a:r>
            <a:r>
              <a:rPr lang="it-IT" sz="2200" dirty="0">
                <a:latin typeface="Garamond" panose="02020404030301010803" pitchFamily="18" charset="0"/>
              </a:rPr>
              <a:t>, audio </a:t>
            </a:r>
            <a:r>
              <a:rPr lang="it-IT" sz="2200" dirty="0" err="1">
                <a:latin typeface="Garamond" panose="02020404030301010803" pitchFamily="18" charset="0"/>
              </a:rPr>
              <a:t>does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not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seem</a:t>
            </a:r>
            <a:r>
              <a:rPr lang="it-IT" sz="2200" dirty="0">
                <a:latin typeface="Garamond" panose="02020404030301010803" pitchFamily="18" charset="0"/>
              </a:rPr>
              <a:t> to be </a:t>
            </a:r>
            <a:r>
              <a:rPr lang="it-IT" sz="2200" dirty="0" err="1">
                <a:latin typeface="Garamond" panose="02020404030301010803" pitchFamily="18" charset="0"/>
              </a:rPr>
              <a:t>playing</a:t>
            </a:r>
            <a:r>
              <a:rPr lang="it-IT" sz="2200" dirty="0">
                <a:latin typeface="Garamond" panose="02020404030301010803" pitchFamily="18" charset="0"/>
              </a:rPr>
              <a:t> a major </a:t>
            </a:r>
            <a:r>
              <a:rPr lang="it-IT" sz="2200" dirty="0" err="1">
                <a:latin typeface="Garamond" panose="02020404030301010803" pitchFamily="18" charset="0"/>
              </a:rPr>
              <a:t>role</a:t>
            </a:r>
            <a:r>
              <a:rPr lang="it-IT" sz="2200" dirty="0">
                <a:latin typeface="Garamond" panose="02020404030301010803" pitchFamily="18" charset="0"/>
              </a:rPr>
              <a:t> in audio-</a:t>
            </a:r>
            <a:r>
              <a:rPr lang="it-IT" sz="2200" dirty="0" err="1">
                <a:latin typeface="Garamond" panose="02020404030301010803" pitchFamily="18" charset="0"/>
              </a:rPr>
              <a:t>visual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saliency</a:t>
            </a:r>
            <a:r>
              <a:rPr lang="it-IT" sz="2200" dirty="0">
                <a:latin typeface="Garamond" panose="02020404030301010803" pitchFamily="18" charset="0"/>
              </a:rPr>
              <a:t> </a:t>
            </a:r>
            <a:r>
              <a:rPr lang="it-IT" sz="2200" dirty="0" err="1">
                <a:latin typeface="Garamond" panose="02020404030301010803" pitchFamily="18" charset="0"/>
              </a:rPr>
              <a:t>prediction</a:t>
            </a:r>
            <a:r>
              <a:rPr lang="it-IT" sz="2200" dirty="0">
                <a:latin typeface="Garamond" panose="02020404030301010803" pitchFamily="18" charset="0"/>
              </a:rPr>
              <a:t>.</a:t>
            </a:r>
          </a:p>
          <a:p>
            <a:r>
              <a:rPr lang="it-IT" sz="2200" b="1" dirty="0"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74D17A9-8214-344A-A5C9-E25F6DFAE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 r="20696" b="4651"/>
          <a:stretch/>
        </p:blipFill>
        <p:spPr>
          <a:xfrm>
            <a:off x="5957572" y="2128263"/>
            <a:ext cx="6163872" cy="36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>
                <a:latin typeface="Garamond" panose="02020404030301010803" pitchFamily="18" charset="0"/>
              </a:rPr>
              <a:t>Motivation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pic>
        <p:nvPicPr>
          <p:cNvPr id="5" name="Immagine 4" descr="Immagine che contiene testo, mensola, parecchi&#10;&#10;Descrizione generata automaticamente">
            <a:extLst>
              <a:ext uri="{FF2B5EF4-FFF2-40B4-BE49-F238E27FC236}">
                <a16:creationId xmlns:a16="http://schemas.microsoft.com/office/drawing/2014/main" id="{F65A3754-127F-5643-84DC-677D42D846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r="6659"/>
          <a:stretch/>
        </p:blipFill>
        <p:spPr>
          <a:xfrm>
            <a:off x="5626113" y="1751012"/>
            <a:ext cx="6565888" cy="397668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B04297E-1EDF-FB42-B5AB-FFA425D28EAD}"/>
              </a:ext>
            </a:extLst>
          </p:cNvPr>
          <p:cNvSpPr txBox="1"/>
          <p:nvPr/>
        </p:nvSpPr>
        <p:spPr>
          <a:xfrm>
            <a:off x="881229" y="1529556"/>
            <a:ext cx="4744884" cy="4629944"/>
          </a:xfrm>
          <a:prstGeom prst="rect">
            <a:avLst/>
          </a:prstGeom>
        </p:spPr>
        <p:txBody>
          <a:bodyPr vert="horz" wrap="square" lIns="0" tIns="45720" rIns="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Garamond" panose="02020404030301010803" pitchFamily="18" charset="0"/>
              </a:rPr>
              <a:t>Video saliency prediction </a:t>
            </a:r>
            <a:r>
              <a:rPr lang="en-US" dirty="0">
                <a:latin typeface="Garamond" panose="02020404030301010803" pitchFamily="18" charset="0"/>
              </a:rPr>
              <a:t>focuses on understanding and modelling </a:t>
            </a:r>
            <a:r>
              <a:rPr lang="en-US" i="1" dirty="0">
                <a:latin typeface="Garamond" panose="02020404030301010803" pitchFamily="18" charset="0"/>
              </a:rPr>
              <a:t>human visual attention </a:t>
            </a:r>
            <a:r>
              <a:rPr lang="en-US" dirty="0">
                <a:latin typeface="Garamond" panose="02020404030301010803" pitchFamily="18" charset="0"/>
              </a:rPr>
              <a:t>(HVA) while viewing a dynamic scene. </a:t>
            </a:r>
          </a:p>
          <a:p>
            <a:pPr>
              <a:lnSpc>
                <a:spcPct val="110000"/>
              </a:lnSpc>
            </a:pP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Garamond" panose="02020404030301010803" pitchFamily="18" charset="0"/>
              </a:rPr>
              <a:t>They propose the </a:t>
            </a:r>
            <a:r>
              <a:rPr lang="en-US" b="1" dirty="0" err="1">
                <a:latin typeface="Garamond" panose="02020404030301010803" pitchFamily="18" charset="0"/>
              </a:rPr>
              <a:t>ViNet</a:t>
            </a:r>
            <a:r>
              <a:rPr lang="en-US" b="1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architecture for audiovisual saliency prediction; the model</a:t>
            </a:r>
            <a:r>
              <a:rPr lang="en-GB" dirty="0">
                <a:latin typeface="Garamond" panose="02020404030301010803" pitchFamily="18" charset="0"/>
              </a:rPr>
              <a:t> achieves state-of-the-art results on audio-visual saliency datasets without using any audio information.</a:t>
            </a:r>
          </a:p>
          <a:p>
            <a:pPr>
              <a:lnSpc>
                <a:spcPct val="110000"/>
              </a:lnSpc>
            </a:pPr>
            <a:endParaRPr lang="en-GB" dirty="0"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</a:pPr>
            <a:r>
              <a:rPr lang="en-GB" dirty="0">
                <a:latin typeface="Garamond" panose="02020404030301010803" pitchFamily="18" charset="0"/>
              </a:rPr>
              <a:t>Since cognitive studies confirm that </a:t>
            </a:r>
            <a:r>
              <a:rPr lang="en-GB" i="1" dirty="0">
                <a:latin typeface="Garamond" panose="02020404030301010803" pitchFamily="18" charset="0"/>
              </a:rPr>
              <a:t>auditory and visual </a:t>
            </a:r>
            <a:r>
              <a:rPr lang="en-GB" dirty="0">
                <a:latin typeface="Garamond" panose="02020404030301010803" pitchFamily="18" charset="0"/>
              </a:rPr>
              <a:t>cues </a:t>
            </a:r>
            <a:r>
              <a:rPr lang="en-GB" i="1" dirty="0">
                <a:latin typeface="Garamond" panose="02020404030301010803" pitchFamily="18" charset="0"/>
              </a:rPr>
              <a:t>are correlated </a:t>
            </a:r>
            <a:r>
              <a:rPr lang="en-GB" dirty="0">
                <a:latin typeface="Garamond" panose="02020404030301010803" pitchFamily="18" charset="0"/>
              </a:rPr>
              <a:t>and jointly contribute to human attention, they experiment an audio-visual saliency prediction model obtained by augmenting </a:t>
            </a:r>
            <a:r>
              <a:rPr lang="en-GB" dirty="0" err="1">
                <a:latin typeface="Garamond" panose="02020404030301010803" pitchFamily="18" charset="0"/>
              </a:rPr>
              <a:t>ViNet</a:t>
            </a:r>
            <a:r>
              <a:rPr lang="en-GB" dirty="0">
                <a:latin typeface="Garamond" panose="02020404030301010803" pitchFamily="18" charset="0"/>
              </a:rPr>
              <a:t> with an audio branch.</a:t>
            </a:r>
          </a:p>
          <a:p>
            <a:pPr>
              <a:lnSpc>
                <a:spcPct val="110000"/>
              </a:lnSpc>
            </a:pPr>
            <a:r>
              <a:rPr lang="en-GB" dirty="0">
                <a:latin typeface="Garamond" panose="02020404030301010803" pitchFamily="18" charset="0"/>
              </a:rPr>
              <a:t>The resulting architecture called </a:t>
            </a:r>
            <a:r>
              <a:rPr lang="en-GB" b="1" dirty="0" err="1">
                <a:latin typeface="Garamond" panose="02020404030301010803" pitchFamily="18" charset="0"/>
              </a:rPr>
              <a:t>AViNet</a:t>
            </a:r>
            <a:r>
              <a:rPr lang="en-GB" dirty="0">
                <a:latin typeface="Garamond" panose="02020404030301010803" pitchFamily="18" charset="0"/>
              </a:rPr>
              <a:t>.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394890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>
                <a:latin typeface="Garamond" panose="02020404030301010803" pitchFamily="18" charset="0"/>
              </a:rPr>
              <a:t>Applications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2806700" y="2108200"/>
            <a:ext cx="7315200" cy="3302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516238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65266A-8189-A54F-B03E-14AFF2A620FB}"/>
              </a:ext>
            </a:extLst>
          </p:cNvPr>
          <p:cNvSpPr txBox="1"/>
          <p:nvPr/>
        </p:nvSpPr>
        <p:spPr>
          <a:xfrm>
            <a:off x="838200" y="1710927"/>
            <a:ext cx="10886719" cy="492045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300" b="1" dirty="0">
                <a:latin typeface="Garamond" panose="02020404030301010803" pitchFamily="18" charset="0"/>
              </a:rPr>
              <a:t>Human-robot </a:t>
            </a:r>
            <a:r>
              <a:rPr lang="it-IT" sz="2300" b="1" dirty="0" err="1">
                <a:latin typeface="Garamond" panose="02020404030301010803" pitchFamily="18" charset="0"/>
              </a:rPr>
              <a:t>interaction</a:t>
            </a:r>
            <a:r>
              <a:rPr lang="it-IT" sz="2300" b="1" dirty="0">
                <a:latin typeface="Garamond" panose="02020404030301010803" pitchFamily="18" charset="0"/>
              </a:rPr>
              <a:t> - </a:t>
            </a:r>
            <a:r>
              <a:rPr lang="it-IT" sz="2300" dirty="0">
                <a:latin typeface="Garamond" panose="02020404030301010803" pitchFamily="18" charset="0"/>
              </a:rPr>
              <a:t>A robot </a:t>
            </a:r>
            <a:r>
              <a:rPr lang="it-IT" sz="2300" dirty="0" err="1">
                <a:latin typeface="Garamond" panose="02020404030301010803" pitchFamily="18" charset="0"/>
              </a:rPr>
              <a:t>that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orients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its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eyes</a:t>
            </a:r>
            <a:r>
              <a:rPr lang="it-IT" sz="2300" dirty="0">
                <a:latin typeface="Garamond" panose="02020404030301010803" pitchFamily="18" charset="0"/>
              </a:rPr>
              <a:t> in a </a:t>
            </a:r>
            <a:r>
              <a:rPr lang="it-IT" sz="2300" dirty="0" err="1">
                <a:latin typeface="Garamond" panose="02020404030301010803" pitchFamily="18" charset="0"/>
              </a:rPr>
              <a:t>manner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</a:p>
          <a:p>
            <a:r>
              <a:rPr lang="it-IT" sz="2300" dirty="0">
                <a:latin typeface="Garamond" panose="02020404030301010803" pitchFamily="18" charset="0"/>
              </a:rPr>
              <a:t>     </a:t>
            </a:r>
            <a:r>
              <a:rPr lang="it-IT" sz="2300" dirty="0" err="1">
                <a:latin typeface="Garamond" panose="02020404030301010803" pitchFamily="18" charset="0"/>
              </a:rPr>
              <a:t>similar</a:t>
            </a:r>
            <a:r>
              <a:rPr lang="it-IT" sz="2300" dirty="0">
                <a:latin typeface="Garamond" panose="02020404030301010803" pitchFamily="18" charset="0"/>
              </a:rPr>
              <a:t> to </a:t>
            </a:r>
            <a:r>
              <a:rPr lang="it-IT" sz="2300" dirty="0" err="1">
                <a:latin typeface="Garamond" panose="02020404030301010803" pitchFamily="18" charset="0"/>
              </a:rPr>
              <a:t>humans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is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likely</a:t>
            </a:r>
            <a:r>
              <a:rPr lang="it-IT" sz="2300" dirty="0">
                <a:latin typeface="Garamond" panose="02020404030301010803" pitchFamily="18" charset="0"/>
              </a:rPr>
              <a:t> to </a:t>
            </a:r>
            <a:r>
              <a:rPr lang="it-IT" sz="2300" dirty="0" err="1">
                <a:latin typeface="Garamond" panose="02020404030301010803" pitchFamily="18" charset="0"/>
              </a:rPr>
              <a:t>give</a:t>
            </a:r>
            <a:r>
              <a:rPr lang="it-IT" sz="2300" dirty="0">
                <a:latin typeface="Garamond" panose="02020404030301010803" pitchFamily="18" charset="0"/>
              </a:rPr>
              <a:t> an </a:t>
            </a:r>
            <a:r>
              <a:rPr lang="it-IT" sz="2300" dirty="0" err="1">
                <a:latin typeface="Garamond" panose="02020404030301010803" pitchFamily="18" charset="0"/>
              </a:rPr>
              <a:t>impression</a:t>
            </a:r>
            <a:r>
              <a:rPr lang="it-IT" sz="2300" dirty="0">
                <a:latin typeface="Garamond" panose="02020404030301010803" pitchFamily="18" charset="0"/>
              </a:rPr>
              <a:t> of </a:t>
            </a:r>
            <a:r>
              <a:rPr lang="it-IT" sz="2300" dirty="0" err="1">
                <a:latin typeface="Garamond" panose="02020404030301010803" pitchFamily="18" charset="0"/>
              </a:rPr>
              <a:t>intelligent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behavior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</a:p>
          <a:p>
            <a:r>
              <a:rPr lang="it-IT" sz="2300" dirty="0">
                <a:latin typeface="Garamond" panose="02020404030301010803" pitchFamily="18" charset="0"/>
              </a:rPr>
              <a:t>     and facilitate </a:t>
            </a:r>
            <a:r>
              <a:rPr lang="it-IT" sz="2300" dirty="0" err="1">
                <a:latin typeface="Garamond" panose="02020404030301010803" pitchFamily="18" charset="0"/>
              </a:rPr>
              <a:t>interaction</a:t>
            </a:r>
            <a:r>
              <a:rPr lang="it-IT" sz="2300" dirty="0">
                <a:latin typeface="Garamond" panose="02020404030301010803" pitchFamily="18" charset="0"/>
              </a:rPr>
              <a:t> with </a:t>
            </a:r>
            <a:r>
              <a:rPr lang="it-IT" sz="2300" dirty="0" err="1">
                <a:latin typeface="Garamond" panose="02020404030301010803" pitchFamily="18" charset="0"/>
              </a:rPr>
              <a:t>humans</a:t>
            </a:r>
            <a:r>
              <a:rPr lang="it-IT" sz="2300" dirty="0">
                <a:latin typeface="Garamond" panose="02020404030301010803" pitchFamily="18" charset="0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it-IT" sz="2300" dirty="0">
              <a:latin typeface="Garamond" panose="02020404030301010803" pitchFamily="18" charset="0"/>
            </a:endParaRPr>
          </a:p>
          <a:p>
            <a:endParaRPr lang="it-IT" sz="2300" dirty="0">
              <a:latin typeface="Garamond" panose="02020404030301010803" pitchFamily="18" charset="0"/>
            </a:endParaRPr>
          </a:p>
          <a:p>
            <a:endParaRPr lang="it-IT" sz="2300" dirty="0">
              <a:latin typeface="Garamond" panose="02020404030301010803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it-IT" sz="2300" b="1" dirty="0">
                <a:latin typeface="Garamond" panose="02020404030301010803" pitchFamily="18" charset="0"/>
              </a:rPr>
              <a:t>Video </a:t>
            </a:r>
            <a:r>
              <a:rPr lang="it-IT" sz="2300" b="1" dirty="0" err="1">
                <a:latin typeface="Garamond" panose="02020404030301010803" pitchFamily="18" charset="0"/>
              </a:rPr>
              <a:t>captioning</a:t>
            </a:r>
            <a:r>
              <a:rPr lang="it-IT" sz="2300" b="1" dirty="0">
                <a:latin typeface="Garamond" panose="02020404030301010803" pitchFamily="18" charset="0"/>
              </a:rPr>
              <a:t> - </a:t>
            </a:r>
            <a:r>
              <a:rPr lang="it-IT" sz="2300" dirty="0" err="1">
                <a:latin typeface="Garamond" panose="02020404030301010803" pitchFamily="18" charset="0"/>
              </a:rPr>
              <a:t>Saliency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prediction</a:t>
            </a:r>
            <a:r>
              <a:rPr lang="it-IT" sz="2300" dirty="0">
                <a:latin typeface="Garamond" panose="02020404030301010803" pitchFamily="18" charset="0"/>
              </a:rPr>
              <a:t> model </a:t>
            </a:r>
            <a:r>
              <a:rPr lang="it-IT" sz="2300" dirty="0" err="1">
                <a:latin typeface="Garamond" panose="02020404030301010803" pitchFamily="18" charset="0"/>
              </a:rPr>
              <a:t>could</a:t>
            </a:r>
            <a:r>
              <a:rPr lang="it-IT" sz="2300" dirty="0">
                <a:latin typeface="Garamond" panose="02020404030301010803" pitchFamily="18" charset="0"/>
              </a:rPr>
              <a:t> help </a:t>
            </a:r>
            <a:r>
              <a:rPr lang="it-IT" sz="2300" dirty="0" err="1">
                <a:latin typeface="Garamond" panose="02020404030301010803" pitchFamily="18" charset="0"/>
              </a:rPr>
              <a:t>identify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which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</a:p>
          <a:p>
            <a:r>
              <a:rPr lang="it-IT" sz="2300" dirty="0">
                <a:latin typeface="Garamond" panose="02020404030301010803" pitchFamily="18" charset="0"/>
              </a:rPr>
              <a:t>     </a:t>
            </a:r>
            <a:r>
              <a:rPr lang="it-IT" sz="2300" dirty="0" err="1">
                <a:latin typeface="Garamond" panose="02020404030301010803" pitchFamily="18" charset="0"/>
              </a:rPr>
              <a:t>parts</a:t>
            </a:r>
            <a:r>
              <a:rPr lang="it-IT" sz="2300" dirty="0">
                <a:latin typeface="Garamond" panose="02020404030301010803" pitchFamily="18" charset="0"/>
              </a:rPr>
              <a:t> to focus on </a:t>
            </a:r>
            <a:r>
              <a:rPr lang="it-IT" sz="2300" dirty="0" err="1">
                <a:latin typeface="Garamond" panose="02020404030301010803" pitchFamily="18" charset="0"/>
              </a:rPr>
              <a:t>when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generating</a:t>
            </a:r>
            <a:r>
              <a:rPr lang="it-IT" sz="2300" dirty="0">
                <a:latin typeface="Garamond" panose="02020404030301010803" pitchFamily="18" charset="0"/>
              </a:rPr>
              <a:t> a </a:t>
            </a:r>
            <a:r>
              <a:rPr lang="it-IT" sz="2300" dirty="0" err="1">
                <a:latin typeface="Garamond" panose="02020404030301010803" pitchFamily="18" charset="0"/>
              </a:rPr>
              <a:t>caption</a:t>
            </a:r>
            <a:r>
              <a:rPr lang="it-IT" sz="2300" dirty="0">
                <a:latin typeface="Garamond" panose="02020404030301010803" pitchFamily="18" charset="0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it-IT" sz="2300" dirty="0">
              <a:latin typeface="Garamond" panose="02020404030301010803" pitchFamily="18" charset="0"/>
            </a:endParaRPr>
          </a:p>
          <a:p>
            <a:endParaRPr lang="it-IT" sz="2300" dirty="0">
              <a:latin typeface="Garamond" panose="02020404030301010803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it-IT" sz="2300" dirty="0">
              <a:latin typeface="Garamond" panose="02020404030301010803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it-IT" sz="2300" b="1" dirty="0" err="1">
                <a:latin typeface="Garamond" panose="02020404030301010803" pitchFamily="18" charset="0"/>
              </a:rPr>
              <a:t>Automated</a:t>
            </a:r>
            <a:r>
              <a:rPr lang="it-IT" sz="2300" b="1" dirty="0">
                <a:latin typeface="Garamond" panose="02020404030301010803" pitchFamily="18" charset="0"/>
              </a:rPr>
              <a:t> </a:t>
            </a:r>
            <a:r>
              <a:rPr lang="it-IT" sz="2300" b="1" dirty="0" err="1">
                <a:latin typeface="Garamond" panose="02020404030301010803" pitchFamily="18" charset="0"/>
              </a:rPr>
              <a:t>cinematic</a:t>
            </a:r>
            <a:r>
              <a:rPr lang="it-IT" sz="2300" b="1" dirty="0">
                <a:latin typeface="Garamond" panose="02020404030301010803" pitchFamily="18" charset="0"/>
              </a:rPr>
              <a:t> editing - </a:t>
            </a:r>
            <a:r>
              <a:rPr lang="it-IT" sz="2300" dirty="0">
                <a:latin typeface="Garamond" panose="02020404030301010803" pitchFamily="18" charset="0"/>
              </a:rPr>
              <a:t>SP </a:t>
            </a:r>
            <a:r>
              <a:rPr lang="it-IT" sz="2300" dirty="0" err="1">
                <a:latin typeface="Garamond" panose="02020404030301010803" pitchFamily="18" charset="0"/>
              </a:rPr>
              <a:t>is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useful</a:t>
            </a:r>
            <a:r>
              <a:rPr lang="it-IT" sz="2300" dirty="0">
                <a:latin typeface="Garamond" panose="02020404030301010803" pitchFamily="18" charset="0"/>
              </a:rPr>
              <a:t> to </a:t>
            </a:r>
            <a:r>
              <a:rPr lang="it-IT" sz="2300" dirty="0" err="1">
                <a:latin typeface="Garamond" panose="02020404030301010803" pitchFamily="18" charset="0"/>
              </a:rPr>
              <a:t>capture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interesting</a:t>
            </a:r>
            <a:r>
              <a:rPr lang="it-IT" sz="2300" dirty="0">
                <a:latin typeface="Garamond" panose="02020404030301010803" pitchFamily="18" charset="0"/>
              </a:rPr>
              <a:t> scene </a:t>
            </a:r>
            <a:r>
              <a:rPr lang="it-IT" sz="2300" dirty="0" err="1">
                <a:latin typeface="Garamond" panose="02020404030301010803" pitchFamily="18" charset="0"/>
              </a:rPr>
              <a:t>content</a:t>
            </a:r>
            <a:r>
              <a:rPr lang="it-IT" sz="2300" dirty="0">
                <a:latin typeface="Garamond" panose="02020404030301010803" pitchFamily="18" charset="0"/>
              </a:rPr>
              <a:t>. </a:t>
            </a:r>
            <a:r>
              <a:rPr lang="it-IT" sz="2300" dirty="0" err="1">
                <a:latin typeface="Garamond" panose="02020404030301010803" pitchFamily="18" charset="0"/>
              </a:rPr>
              <a:t>Indeed</a:t>
            </a:r>
            <a:r>
              <a:rPr lang="it-IT" sz="2300" dirty="0">
                <a:latin typeface="Garamond" panose="02020404030301010803" pitchFamily="18" charset="0"/>
              </a:rPr>
              <a:t>, gaze </a:t>
            </a:r>
            <a:r>
              <a:rPr lang="it-IT" sz="2300" dirty="0" err="1">
                <a:latin typeface="Garamond" panose="02020404030301010803" pitchFamily="18" charset="0"/>
              </a:rPr>
              <a:t>is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employed</a:t>
            </a:r>
            <a:r>
              <a:rPr lang="it-IT" sz="2300" dirty="0">
                <a:latin typeface="Garamond" panose="02020404030301010803" pitchFamily="18" charset="0"/>
              </a:rPr>
              <a:t> to </a:t>
            </a:r>
            <a:r>
              <a:rPr lang="it-IT" sz="2300" dirty="0" err="1">
                <a:latin typeface="Garamond" panose="02020404030301010803" pitchFamily="18" charset="0"/>
              </a:rPr>
              <a:t>select</a:t>
            </a:r>
            <a:r>
              <a:rPr lang="it-IT" sz="2300" dirty="0">
                <a:latin typeface="Garamond" panose="02020404030301010803" pitchFamily="18" charset="0"/>
              </a:rPr>
              <a:t> </a:t>
            </a:r>
            <a:r>
              <a:rPr lang="it-IT" sz="2300" dirty="0" err="1">
                <a:latin typeface="Garamond" panose="02020404030301010803" pitchFamily="18" charset="0"/>
              </a:rPr>
              <a:t>shots</a:t>
            </a:r>
            <a:r>
              <a:rPr lang="it-IT" sz="2300" dirty="0">
                <a:latin typeface="Garamond" panose="02020404030301010803" pitchFamily="18" charset="0"/>
              </a:rPr>
              <a:t> for </a:t>
            </a:r>
            <a:r>
              <a:rPr lang="it-IT" sz="2300" dirty="0" err="1">
                <a:latin typeface="Garamond" panose="02020404030301010803" pitchFamily="18" charset="0"/>
              </a:rPr>
              <a:t>inclusion</a:t>
            </a:r>
            <a:r>
              <a:rPr lang="it-IT" sz="2300" dirty="0">
                <a:latin typeface="Garamond" panose="02020404030301010803" pitchFamily="18" charset="0"/>
              </a:rPr>
              <a:t> in the </a:t>
            </a:r>
            <a:r>
              <a:rPr lang="it-IT" sz="2300" dirty="0" err="1">
                <a:latin typeface="Garamond" panose="02020404030301010803" pitchFamily="18" charset="0"/>
              </a:rPr>
              <a:t>edited</a:t>
            </a:r>
            <a:r>
              <a:rPr lang="it-IT" sz="2300" dirty="0">
                <a:latin typeface="Garamond" panose="02020404030301010803" pitchFamily="18" charset="0"/>
              </a:rPr>
              <a:t> video.</a:t>
            </a:r>
          </a:p>
          <a:p>
            <a:pPr marL="342900" indent="-342900">
              <a:buFont typeface="Wingdings" pitchFamily="2" charset="2"/>
              <a:buChar char="Ø"/>
            </a:pPr>
            <a:endParaRPr lang="it-IT" sz="2200" b="1" dirty="0">
              <a:latin typeface="Garamond" panose="02020404030301010803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99A4FF0-F0F8-1547-BD94-B9E17476FFD6}"/>
              </a:ext>
            </a:extLst>
          </p:cNvPr>
          <p:cNvPicPr/>
          <p:nvPr/>
        </p:nvPicPr>
        <p:blipFill rotWithShape="1">
          <a:blip r:embed="rId2"/>
          <a:srcRect l="15459" r="21062" b="16425"/>
          <a:stretch/>
        </p:blipFill>
        <p:spPr>
          <a:xfrm>
            <a:off x="9691512" y="1529556"/>
            <a:ext cx="2463796" cy="28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6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2806700" y="2108200"/>
            <a:ext cx="7315200" cy="3302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E7949-8DA5-4E47-B759-848F97B06EEE}"/>
              </a:ext>
            </a:extLst>
          </p:cNvPr>
          <p:cNvSpPr txBox="1"/>
          <p:nvPr/>
        </p:nvSpPr>
        <p:spPr>
          <a:xfrm>
            <a:off x="838200" y="1516238"/>
            <a:ext cx="11252197" cy="5309836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endParaRPr lang="it-IT" sz="2000" dirty="0"/>
          </a:p>
          <a:p>
            <a:pPr algn="l"/>
            <a:endParaRPr lang="it-IT" sz="2000" dirty="0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6CCF2E-8F63-BD45-B4A7-99F3541D0BE8}"/>
              </a:ext>
            </a:extLst>
          </p:cNvPr>
          <p:cNvSpPr txBox="1"/>
          <p:nvPr/>
        </p:nvSpPr>
        <p:spPr>
          <a:xfrm>
            <a:off x="5168900" y="3378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98C8CA-3A0D-A844-BA31-4736B1CFD88C}"/>
              </a:ext>
            </a:extLst>
          </p:cNvPr>
          <p:cNvSpPr txBox="1"/>
          <p:nvPr/>
        </p:nvSpPr>
        <p:spPr>
          <a:xfrm>
            <a:off x="4406900" y="2984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17C5EC-4014-CA4A-B3AD-9D1D5DBA1E64}"/>
              </a:ext>
            </a:extLst>
          </p:cNvPr>
          <p:cNvSpPr txBox="1">
            <a:spLocks/>
          </p:cNvSpPr>
          <p:nvPr/>
        </p:nvSpPr>
        <p:spPr>
          <a:xfrm>
            <a:off x="1876426" y="2151124"/>
            <a:ext cx="8439148" cy="2020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2">
                    <a:lumMod val="10000"/>
                  </a:schemeClr>
                </a:solidFill>
                <a:latin typeface="Monserrat"/>
                <a:ea typeface="+mj-ea"/>
                <a:cs typeface="+mj-cs"/>
              </a:defRPr>
            </a:lvl1pPr>
          </a:lstStyle>
          <a:p>
            <a:r>
              <a:rPr lang="it-IT" cap="none" dirty="0" err="1">
                <a:latin typeface="Garamond" panose="02020404030301010803" pitchFamily="18" charset="0"/>
              </a:rPr>
              <a:t>Thanks</a:t>
            </a:r>
            <a:r>
              <a:rPr lang="it-IT" cap="none" dirty="0">
                <a:latin typeface="Garamond" panose="02020404030301010803" pitchFamily="18" charset="0"/>
              </a:rPr>
              <a:t> for </a:t>
            </a:r>
            <a:r>
              <a:rPr lang="it-IT" cap="none" dirty="0" err="1">
                <a:latin typeface="Garamond" panose="02020404030301010803" pitchFamily="18" charset="0"/>
              </a:rPr>
              <a:t>your</a:t>
            </a:r>
            <a:r>
              <a:rPr lang="it-IT" cap="none" dirty="0">
                <a:latin typeface="Garamond" panose="02020404030301010803" pitchFamily="18" charset="0"/>
              </a:rPr>
              <a:t> </a:t>
            </a:r>
            <a:r>
              <a:rPr lang="it-IT" cap="none" dirty="0" err="1">
                <a:latin typeface="Garamond" panose="02020404030301010803" pitchFamily="18" charset="0"/>
              </a:rPr>
              <a:t>attention</a:t>
            </a:r>
            <a:r>
              <a:rPr lang="it-IT" cap="none" dirty="0">
                <a:latin typeface="Garamond" panose="020204040303010108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213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Research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contributions</a:t>
            </a:r>
            <a:endParaRPr lang="it-IT" sz="4400" b="1" dirty="0"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B04297E-1EDF-FB42-B5AB-FFA425D28EAD}"/>
              </a:ext>
            </a:extLst>
          </p:cNvPr>
          <p:cNvSpPr txBox="1"/>
          <p:nvPr/>
        </p:nvSpPr>
        <p:spPr>
          <a:xfrm>
            <a:off x="931332" y="2078568"/>
            <a:ext cx="9952568" cy="3532100"/>
          </a:xfrm>
          <a:prstGeom prst="rect">
            <a:avLst/>
          </a:prstGeom>
        </p:spPr>
        <p:txBody>
          <a:bodyPr vert="horz" wrap="square" lIns="0" tIns="45720" rIns="0" bIns="45720" rtlCol="0">
            <a:no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8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Amalgamation of commonly deep learning components</a:t>
            </a:r>
            <a:r>
              <a:rPr lang="en-GB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. </a:t>
            </a:r>
          </a:p>
          <a:p>
            <a:endParaRPr lang="en-GB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sz="28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8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Comprehensive analysis on ten different datasets.</a:t>
            </a:r>
          </a:p>
          <a:p>
            <a:r>
              <a:rPr lang="en-GB" sz="28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</a:t>
            </a:r>
            <a:endParaRPr lang="it-IT" sz="28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sz="28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8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Explore audio-visual fusion for SP.</a:t>
            </a:r>
            <a:endParaRPr lang="it-IT" sz="28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800" dirty="0">
                <a:latin typeface="Garamond" panose="02020404030301010803" pitchFamily="18" charset="0"/>
                <a:ea typeface="Calibri" panose="020F0502020204030204" pitchFamily="34" charset="0"/>
                <a:cs typeface="NimbusRomNo9L-Regu"/>
              </a:rPr>
              <a:t> 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37997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>
                <a:latin typeface="Garamond" panose="02020404030301010803" pitchFamily="18" charset="0"/>
              </a:rPr>
              <a:t>State of the art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47D1C6-F312-4444-A021-966694528FFD}"/>
              </a:ext>
            </a:extLst>
          </p:cNvPr>
          <p:cNvSpPr txBox="1"/>
          <p:nvPr/>
        </p:nvSpPr>
        <p:spPr>
          <a:xfrm>
            <a:off x="838200" y="1877483"/>
            <a:ext cx="5244115" cy="419523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r>
              <a:rPr lang="en-GB" sz="2400" dirty="0">
                <a:latin typeface="Garamond" panose="02020404030301010803" pitchFamily="18" charset="0"/>
              </a:rPr>
              <a:t>Majority of the recent approaches rely on an </a:t>
            </a:r>
            <a:r>
              <a:rPr lang="en-GB" sz="2400" b="1" dirty="0">
                <a:latin typeface="Garamond" panose="02020404030301010803" pitchFamily="18" charset="0"/>
              </a:rPr>
              <a:t>LSTM based architecture</a:t>
            </a:r>
            <a:r>
              <a:rPr lang="en-GB" sz="2400" dirty="0">
                <a:latin typeface="Garamond" panose="02020404030301010803" pitchFamily="18" charset="0"/>
              </a:rPr>
              <a:t>, i.e. UNISAL, for sequential fixation prediction over successive frames.</a:t>
            </a:r>
            <a:endParaRPr lang="it-IT" sz="2400" dirty="0">
              <a:latin typeface="Garamond" panose="02020404030301010803" pitchFamily="18" charset="0"/>
            </a:endParaRPr>
          </a:p>
          <a:p>
            <a:endParaRPr lang="en-GB" sz="2400" i="1" dirty="0">
              <a:latin typeface="Garamond" panose="02020404030301010803" pitchFamily="18" charset="0"/>
            </a:endParaRPr>
          </a:p>
          <a:p>
            <a:r>
              <a:rPr lang="en-GB" sz="2400" i="1" dirty="0">
                <a:latin typeface="Garamond" panose="02020404030301010803" pitchFamily="18" charset="0"/>
              </a:rPr>
              <a:t>Limitation: </a:t>
            </a:r>
            <a:r>
              <a:rPr lang="en-GB" sz="2400" dirty="0">
                <a:latin typeface="Garamond" panose="02020404030301010803" pitchFamily="18" charset="0"/>
              </a:rPr>
              <a:t>fail to jointly process spatial and temporal information.</a:t>
            </a:r>
            <a:endParaRPr lang="it-IT" sz="2400" dirty="0">
              <a:latin typeface="Garamond" panose="02020404030301010803" pitchFamily="18" charset="0"/>
            </a:endParaRPr>
          </a:p>
          <a:p>
            <a:endParaRPr lang="en-GB" sz="2400" dirty="0">
              <a:latin typeface="Garamond" panose="02020404030301010803" pitchFamily="18" charset="0"/>
            </a:endParaRPr>
          </a:p>
          <a:p>
            <a:r>
              <a:rPr lang="en-GB" sz="2400" dirty="0">
                <a:latin typeface="Garamond" panose="02020404030301010803" pitchFamily="18" charset="0"/>
              </a:rPr>
              <a:t>To overcome this limitation</a:t>
            </a:r>
            <a:r>
              <a:rPr lang="en-GB" sz="2400" b="1" dirty="0">
                <a:latin typeface="Garamond" panose="02020404030301010803" pitchFamily="18" charset="0"/>
              </a:rPr>
              <a:t>, 3D convolutional architecture</a:t>
            </a:r>
            <a:r>
              <a:rPr lang="en-GB" sz="2400" dirty="0">
                <a:latin typeface="Garamond" panose="02020404030301010803" pitchFamily="18" charset="0"/>
              </a:rPr>
              <a:t>, i.e. TESED-Net, has been introduces. These methods typically rely on action detection networks as their backbone.</a:t>
            </a:r>
            <a:endParaRPr lang="it-IT" sz="2400" dirty="0">
              <a:latin typeface="Garamond" panose="02020404030301010803" pitchFamily="18" charset="0"/>
            </a:endParaRPr>
          </a:p>
          <a:p>
            <a:pPr algn="l"/>
            <a:endParaRPr lang="it-IT" dirty="0" err="1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15F5293-6A6E-8946-8B29-9C92B299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86" y="1378734"/>
            <a:ext cx="5974214" cy="53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 err="1">
                <a:latin typeface="Garamond" panose="02020404030301010803" pitchFamily="18" charset="0"/>
              </a:rPr>
              <a:t>Proposed</a:t>
            </a:r>
            <a:r>
              <a:rPr lang="it-IT" sz="4400" b="1" dirty="0">
                <a:latin typeface="Garamond" panose="02020404030301010803" pitchFamily="18" charset="0"/>
              </a:rPr>
              <a:t> </a:t>
            </a:r>
            <a:r>
              <a:rPr lang="it-IT" sz="4400" b="1" dirty="0" err="1">
                <a:latin typeface="Garamond" panose="02020404030301010803" pitchFamily="18" charset="0"/>
              </a:rPr>
              <a:t>approach</a:t>
            </a:r>
            <a:r>
              <a:rPr lang="it-IT" sz="4400" b="1" dirty="0">
                <a:latin typeface="Garamond" panose="02020404030301010803" pitchFamily="18" charset="0"/>
              </a:rPr>
              <a:t> – </a:t>
            </a:r>
            <a:r>
              <a:rPr lang="it-IT" sz="4400" b="1" dirty="0" err="1">
                <a:latin typeface="Garamond" panose="02020404030301010803" pitchFamily="18" charset="0"/>
              </a:rPr>
              <a:t>Overall</a:t>
            </a:r>
            <a:r>
              <a:rPr lang="it-IT" sz="4400" b="1" dirty="0">
                <a:latin typeface="Garamond" panose="02020404030301010803" pitchFamily="18" charset="0"/>
              </a:rPr>
              <a:t> idea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47D1C6-F312-4444-A021-966694528FFD}"/>
              </a:ext>
            </a:extLst>
          </p:cNvPr>
          <p:cNvSpPr txBox="1"/>
          <p:nvPr/>
        </p:nvSpPr>
        <p:spPr>
          <a:xfrm>
            <a:off x="931330" y="2099734"/>
            <a:ext cx="11032047" cy="35390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propose an end-to-end architecture visual-only model called </a:t>
            </a:r>
            <a:r>
              <a:rPr lang="en-GB" sz="2400" b="1" i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ViNet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a </a:t>
            </a: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fully 3D-convolutional encoder-decoder architecture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that predicts the saliency for the last frame of the corresponding set of sequential frames. </a:t>
            </a:r>
          </a:p>
          <a:p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Then, they present an </a:t>
            </a: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audio-visual saliency detection model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called </a:t>
            </a:r>
            <a:r>
              <a:rPr lang="en-GB" sz="2400" b="1" i="1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AViNet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that fuses the visual features from </a:t>
            </a:r>
            <a:r>
              <a:rPr lang="en-GB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ViNet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audio features from </a:t>
            </a:r>
            <a:r>
              <a:rPr lang="en-GB" sz="2400" dirty="0" err="1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SoundNet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it-IT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47114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>
                <a:latin typeface="Garamond" panose="02020404030301010803" pitchFamily="18" charset="0"/>
              </a:rPr>
              <a:t>Model </a:t>
            </a:r>
            <a:r>
              <a:rPr lang="it-IT" sz="4400" b="1" dirty="0" err="1">
                <a:latin typeface="Garamond" panose="02020404030301010803" pitchFamily="18" charset="0"/>
              </a:rPr>
              <a:t>architecture</a:t>
            </a:r>
            <a:endParaRPr lang="it-IT" sz="4400" b="1" dirty="0"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9033BD6-831A-3D4D-929E-41E708B99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t="11455" r="8970" b="1497"/>
          <a:stretch/>
        </p:blipFill>
        <p:spPr>
          <a:xfrm>
            <a:off x="1151465" y="1330678"/>
            <a:ext cx="10494051" cy="377472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BD6671-FBA4-FA42-96C8-624D9D9A4478}"/>
              </a:ext>
            </a:extLst>
          </p:cNvPr>
          <p:cNvSpPr txBox="1"/>
          <p:nvPr/>
        </p:nvSpPr>
        <p:spPr>
          <a:xfrm>
            <a:off x="948265" y="5232400"/>
            <a:ext cx="4017431" cy="1625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55000" lnSpcReduction="20000"/>
          </a:bodyPr>
          <a:lstStyle/>
          <a:p>
            <a:r>
              <a:rPr lang="en-GB" sz="2900" dirty="0">
                <a:latin typeface="Garamond" panose="02020404030301010803" pitchFamily="18" charset="0"/>
              </a:rPr>
              <a:t>Let’s see in detail: </a:t>
            </a:r>
          </a:p>
          <a:p>
            <a:endParaRPr lang="en-GB" sz="2900" dirty="0">
              <a:latin typeface="Garamond" panose="02020404030301010803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GB" sz="2900" dirty="0">
                <a:latin typeface="Garamond" panose="02020404030301010803" pitchFamily="18" charset="0"/>
              </a:rPr>
              <a:t>Backbone - Encoder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2900" dirty="0">
                <a:latin typeface="Garamond" panose="02020404030301010803" pitchFamily="18" charset="0"/>
              </a:rPr>
              <a:t>Audio-visual Fusion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2900" dirty="0">
                <a:latin typeface="Garamond" panose="02020404030301010803" pitchFamily="18" charset="0"/>
              </a:rPr>
              <a:t>Prediction Network - Decoder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2900" dirty="0">
                <a:latin typeface="Garamond" panose="02020404030301010803" pitchFamily="18" charset="0"/>
              </a:rPr>
              <a:t>Evaluation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2900" dirty="0">
                <a:latin typeface="Garamond" panose="02020404030301010803" pitchFamily="18" charset="0"/>
              </a:rPr>
              <a:t>Loss Function </a:t>
            </a:r>
            <a:endParaRPr lang="it-IT" sz="2900" dirty="0">
              <a:latin typeface="Garamond" panose="02020404030301010803" pitchFamily="18" charset="0"/>
            </a:endParaRPr>
          </a:p>
          <a:p>
            <a:pPr algn="l"/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35384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>
                <a:latin typeface="Garamond" panose="02020404030301010803" pitchFamily="18" charset="0"/>
              </a:rPr>
              <a:t>Model </a:t>
            </a:r>
            <a:r>
              <a:rPr lang="it-IT" sz="4400" b="1" dirty="0" err="1">
                <a:latin typeface="Garamond" panose="02020404030301010803" pitchFamily="18" charset="0"/>
              </a:rPr>
              <a:t>architecture</a:t>
            </a:r>
            <a:r>
              <a:rPr lang="it-IT" sz="4400" b="1" dirty="0">
                <a:latin typeface="Garamond" panose="02020404030301010803" pitchFamily="18" charset="0"/>
              </a:rPr>
              <a:t> - Encoder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2D23391-6DA0-0F48-8594-20C39D0383DF}"/>
                  </a:ext>
                </a:extLst>
              </p:cNvPr>
              <p:cNvSpPr txBox="1"/>
              <p:nvPr/>
            </p:nvSpPr>
            <p:spPr>
              <a:xfrm>
                <a:off x="822974" y="1446246"/>
                <a:ext cx="4016534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Video branch - S3D network:</a:t>
                </a:r>
                <a:endParaRPr lang="en-GB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pretrained on Kinetics dataset;</a:t>
                </a:r>
                <a:endParaRPr lang="it-IT" sz="16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input: video clip x</a:t>
                </a:r>
                <a:r>
                  <a:rPr lang="en-GB" sz="1600" baseline="-250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NimbusRomNo9L-Regu"/>
                  </a:rPr>
                  <a:t> clip</a:t>
                </a: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NimbusRomNo9L-Regu"/>
                      </a:rPr>
                      <m:t>∈</m:t>
                    </m:r>
                    <m:sSup>
                      <m:sSup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</m:ctrlPr>
                      </m:sSup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𝑅</m:t>
                        </m:r>
                      </m:e>
                      <m:sup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3×</m:t>
                        </m:r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  <m:t>0</m:t>
                            </m:r>
                          </m:sub>
                        </m:s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×</m:t>
                        </m:r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  <m:t>𝐻</m:t>
                            </m:r>
                          </m:e>
                          <m:sub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  <m:t>0</m:t>
                            </m:r>
                          </m:sub>
                        </m:s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×</m:t>
                        </m:r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dirty="0">
                    <a:effectLst/>
                    <a:latin typeface="Garamond" panose="02020404030301010803" pitchFamily="18" charset="0"/>
                    <a:ea typeface="Times New Roman" panose="02020603050405020304" pitchFamily="18" charset="0"/>
                    <a:cs typeface="NimbusRomNo9L-Regu"/>
                  </a:rPr>
                  <a:t>, </a:t>
                </a: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𝑇</m:t>
                        </m:r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32</a:t>
                </a:r>
                <a:r>
                  <a:rPr lang="en-GB" sz="1600" dirty="0"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endParaRPr lang="en-GB" sz="16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3D convolutional layers encoding;</a:t>
                </a:r>
                <a:endParaRPr lang="it-IT" sz="16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 convolutional blocks providing 4 outputs in different spatial and temporal scales</a:t>
                </a:r>
                <a:r>
                  <a:rPr lang="en-GB" sz="1600" dirty="0"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it-IT" sz="16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2D23391-6DA0-0F48-8594-20C39D038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74" y="1446246"/>
                <a:ext cx="4016534" cy="1846659"/>
              </a:xfrm>
              <a:prstGeom prst="rect">
                <a:avLst/>
              </a:prstGeom>
              <a:blipFill>
                <a:blip r:embed="rId2"/>
                <a:stretch>
                  <a:fillRect l="-1258" t="-1361" r="-1258" b="-27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D89C45-0944-E745-A5B1-A83730A4CEC3}"/>
                  </a:ext>
                </a:extLst>
              </p:cNvPr>
              <p:cNvSpPr txBox="1"/>
              <p:nvPr/>
            </p:nvSpPr>
            <p:spPr>
              <a:xfrm>
                <a:off x="787835" y="4583851"/>
                <a:ext cx="4673148" cy="2122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1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Audio representation – </a:t>
                </a:r>
                <a:r>
                  <a:rPr lang="en-GB" sz="1800" b="1" dirty="0" err="1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SoundNet</a:t>
                </a:r>
                <a:r>
                  <a:rPr lang="en-GB" sz="1800" b="1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:endParaRPr lang="it-IT" sz="18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cropped audio in order to match visual frames </a:t>
                </a:r>
                <a:endParaRPr lang="it-IT" sz="16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duration;</a:t>
                </a:r>
                <a:endParaRPr lang="it-IT" sz="16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input: </a:t>
                </a: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NimbusRomNo9L-Regu"/>
                  </a:rPr>
                  <a:t>1D pre-processed audio feature, </a:t>
                </a:r>
                <a:r>
                  <a:rPr lang="en-GB" sz="1600" dirty="0" err="1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GB" sz="1600" baseline="-25000" dirty="0" err="1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audio</a:t>
                </a: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NimbusRomNo9L-Regu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NimbusRomNo9L-Regu"/>
                      </a:rPr>
                      <m:t>∈</m:t>
                    </m:r>
                    <m:sSup>
                      <m:sSup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</m:ctrlPr>
                      </m:sSup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𝑅</m:t>
                        </m:r>
                      </m:e>
                      <m:sup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1×</m:t>
                        </m:r>
                        <m:acc>
                          <m:accPr>
                            <m:chr m:val="̂"/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NimbusRomNo9L-Regu"/>
                              </a:rPr>
                              <m:t>𝑇</m:t>
                            </m:r>
                          </m:e>
                        </m:acc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NimbusRomNo9L-Regu"/>
                  </a:rPr>
                  <a:t>;</a:t>
                </a:r>
                <a:endParaRPr lang="it-IT" sz="16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7 layers, three of which followed by a temporal max-pooling layer; </a:t>
                </a:r>
                <a:endParaRPr lang="it-IT" sz="16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GB" sz="1600" dirty="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output: fixed dimension vector, </a:t>
                </a:r>
                <a14:m>
                  <m:oMath xmlns:m="http://schemas.openxmlformats.org/officeDocument/2006/math"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NimbusRomNo9L-Regu"/>
                      </a:rPr>
                      <m:t>𝐴</m:t>
                    </m:r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NimbusRomNo9L-Regu"/>
                      </a:rPr>
                      <m:t>∈</m:t>
                    </m:r>
                    <m:sSup>
                      <m:sSup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</m:ctrlPr>
                      </m:sSup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𝑅</m:t>
                        </m:r>
                      </m:e>
                      <m:sup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NimbusRomNo9L-Regu"/>
                          </a:rPr>
                          <m:t>1024×3×1</m:t>
                        </m:r>
                      </m:sup>
                    </m:sSup>
                  </m:oMath>
                </a14:m>
                <a:r>
                  <a:rPr lang="en-GB" sz="1600" dirty="0">
                    <a:effectLst/>
                    <a:latin typeface="Garamond" panose="020204040303010108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it-IT" sz="1600" dirty="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BD89C45-0944-E745-A5B1-A83730A4C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35" y="4583851"/>
                <a:ext cx="4673148" cy="2122056"/>
              </a:xfrm>
              <a:prstGeom prst="rect">
                <a:avLst/>
              </a:prstGeom>
              <a:blipFill>
                <a:blip r:embed="rId3"/>
                <a:stretch>
                  <a:fillRect l="-811" t="-1190" b="-29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7A4BC66C-FC8E-B047-A204-A2188CCC1733}"/>
              </a:ext>
            </a:extLst>
          </p:cNvPr>
          <p:cNvGrpSpPr/>
          <p:nvPr/>
        </p:nvGrpSpPr>
        <p:grpSpPr>
          <a:xfrm>
            <a:off x="4953320" y="1214021"/>
            <a:ext cx="4765019" cy="2908737"/>
            <a:chOff x="717632" y="1214361"/>
            <a:chExt cx="6511549" cy="2651584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5036432D-E822-E94F-83D0-B06F1FB4D5ED}"/>
                </a:ext>
              </a:extLst>
            </p:cNvPr>
            <p:cNvGrpSpPr/>
            <p:nvPr/>
          </p:nvGrpSpPr>
          <p:grpSpPr>
            <a:xfrm>
              <a:off x="717632" y="1214361"/>
              <a:ext cx="6511549" cy="2651584"/>
              <a:chOff x="717632" y="1214361"/>
              <a:chExt cx="6511549" cy="2651584"/>
            </a:xfrm>
          </p:grpSpPr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C0395795-4583-BC4A-BF35-379CF6E55080}"/>
                  </a:ext>
                </a:extLst>
              </p:cNvPr>
              <p:cNvGrpSpPr/>
              <p:nvPr/>
            </p:nvGrpSpPr>
            <p:grpSpPr>
              <a:xfrm>
                <a:off x="717632" y="1214361"/>
                <a:ext cx="6511549" cy="2651584"/>
                <a:chOff x="138896" y="593311"/>
                <a:chExt cx="9595509" cy="4318593"/>
              </a:xfrm>
            </p:grpSpPr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4954A1FF-B576-624D-89CE-38178E70FEB6}"/>
                    </a:ext>
                  </a:extLst>
                </p:cNvPr>
                <p:cNvSpPr txBox="1"/>
                <p:nvPr/>
              </p:nvSpPr>
              <p:spPr>
                <a:xfrm>
                  <a:off x="2183152" y="2207856"/>
                  <a:ext cx="248562" cy="34320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r>
                    <a:rPr lang="it-IT" sz="800" dirty="0"/>
                    <a:t>X</a:t>
                  </a:r>
                  <a:r>
                    <a:rPr lang="it-IT" sz="800" baseline="-25000" dirty="0"/>
                    <a:t>3</a:t>
                  </a:r>
                </a:p>
              </p:txBody>
            </p:sp>
            <p:grpSp>
              <p:nvGrpSpPr>
                <p:cNvPr id="18" name="Gruppo 17">
                  <a:extLst>
                    <a:ext uri="{FF2B5EF4-FFF2-40B4-BE49-F238E27FC236}">
                      <a16:creationId xmlns:a16="http://schemas.microsoft.com/office/drawing/2014/main" id="{8393CD09-AAE0-344F-B5F6-D786B9F10DAF}"/>
                    </a:ext>
                  </a:extLst>
                </p:cNvPr>
                <p:cNvGrpSpPr/>
                <p:nvPr/>
              </p:nvGrpSpPr>
              <p:grpSpPr>
                <a:xfrm>
                  <a:off x="138896" y="593311"/>
                  <a:ext cx="9595509" cy="4318593"/>
                  <a:chOff x="0" y="523863"/>
                  <a:chExt cx="9595509" cy="4318593"/>
                </a:xfrm>
              </p:grpSpPr>
              <p:grpSp>
                <p:nvGrpSpPr>
                  <p:cNvPr id="20" name="Gruppo 19">
                    <a:extLst>
                      <a:ext uri="{FF2B5EF4-FFF2-40B4-BE49-F238E27FC236}">
                        <a16:creationId xmlns:a16="http://schemas.microsoft.com/office/drawing/2014/main" id="{ED1683EB-DF32-FE41-8E8B-5C75AD99A72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523863"/>
                    <a:ext cx="9595509" cy="3078819"/>
                    <a:chOff x="436226" y="632270"/>
                    <a:chExt cx="9595509" cy="3078819"/>
                  </a:xfrm>
                </p:grpSpPr>
                <p:grpSp>
                  <p:nvGrpSpPr>
                    <p:cNvPr id="32" name="Gruppo 31">
                      <a:extLst>
                        <a:ext uri="{FF2B5EF4-FFF2-40B4-BE49-F238E27FC236}">
                          <a16:creationId xmlns:a16="http://schemas.microsoft.com/office/drawing/2014/main" id="{D7F3DA8C-4E64-BE48-9B3B-D41B38047D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6226" y="632270"/>
                      <a:ext cx="9595509" cy="1618170"/>
                      <a:chOff x="263506" y="205550"/>
                      <a:chExt cx="9595509" cy="1618170"/>
                    </a:xfrm>
                  </p:grpSpPr>
                  <p:grpSp>
                    <p:nvGrpSpPr>
                      <p:cNvPr id="47" name="Gruppo 46">
                        <a:extLst>
                          <a:ext uri="{FF2B5EF4-FFF2-40B4-BE49-F238E27FC236}">
                            <a16:creationId xmlns:a16="http://schemas.microsoft.com/office/drawing/2014/main" id="{32CF8D00-95BE-A54B-9360-0EB588FA2B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3506" y="222104"/>
                        <a:ext cx="5943625" cy="1595938"/>
                        <a:chOff x="827526" y="791161"/>
                        <a:chExt cx="6695983" cy="1766844"/>
                      </a:xfrm>
                    </p:grpSpPr>
                    <p:grpSp>
                      <p:nvGrpSpPr>
                        <p:cNvPr id="58" name="Gruppo 57">
                          <a:extLst>
                            <a:ext uri="{FF2B5EF4-FFF2-40B4-BE49-F238E27FC236}">
                              <a16:creationId xmlns:a16="http://schemas.microsoft.com/office/drawing/2014/main" id="{6684DEFE-EA1E-C84A-9154-9A71365B02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27526" y="1273216"/>
                          <a:ext cx="6570785" cy="1284789"/>
                          <a:chOff x="746504" y="324091"/>
                          <a:chExt cx="6570785" cy="1284790"/>
                        </a:xfrm>
                      </p:grpSpPr>
                      <p:cxnSp>
                        <p:nvCxnSpPr>
                          <p:cNvPr id="60" name="Connettore 2 59">
                            <a:extLst>
                              <a:ext uri="{FF2B5EF4-FFF2-40B4-BE49-F238E27FC236}">
                                <a16:creationId xmlns:a16="http://schemas.microsoft.com/office/drawing/2014/main" id="{FB7DE83C-518D-C649-886F-0E695952D9B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758680" y="944495"/>
                            <a:ext cx="228770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1" name="Connettore 2 60">
                            <a:extLst>
                              <a:ext uri="{FF2B5EF4-FFF2-40B4-BE49-F238E27FC236}">
                                <a16:creationId xmlns:a16="http://schemas.microsoft.com/office/drawing/2014/main" id="{942EA05B-C6E1-DF47-B556-EDE06A1D26D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331089" y="959216"/>
                            <a:ext cx="228770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62" name="Gruppo 61">
                            <a:extLst>
                              <a:ext uri="{FF2B5EF4-FFF2-40B4-BE49-F238E27FC236}">
                                <a16:creationId xmlns:a16="http://schemas.microsoft.com/office/drawing/2014/main" id="{CB7E48D9-33D0-C540-B1C1-FC8E41D95B3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46504" y="324091"/>
                            <a:ext cx="6570785" cy="1284790"/>
                            <a:chOff x="746504" y="324091"/>
                            <a:chExt cx="6570785" cy="1284790"/>
                          </a:xfrm>
                        </p:grpSpPr>
                        <p:sp>
                          <p:nvSpPr>
                            <p:cNvPr id="65" name="CasellaDiTesto 64">
                              <a:extLst>
                                <a:ext uri="{FF2B5EF4-FFF2-40B4-BE49-F238E27FC236}">
                                  <a16:creationId xmlns:a16="http://schemas.microsoft.com/office/drawing/2014/main" id="{A1E49B04-9865-0F44-BB79-B5B70FBBD78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46504" y="723639"/>
                              <a:ext cx="763927" cy="37995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rIns="0" rtlCol="0">
                              <a:spAutoFit/>
                            </a:bodyPr>
                            <a:lstStyle/>
                            <a:p>
                              <a:r>
                                <a:rPr lang="it-IT" sz="800" dirty="0"/>
                                <a:t>Video</a:t>
                              </a:r>
                            </a:p>
                          </p:txBody>
                        </p:sp>
                        <p:sp>
                          <p:nvSpPr>
                            <p:cNvPr id="66" name="Rettangolo con angoli arrotondati 65">
                              <a:extLst>
                                <a:ext uri="{FF2B5EF4-FFF2-40B4-BE49-F238E27FC236}">
                                  <a16:creationId xmlns:a16="http://schemas.microsoft.com/office/drawing/2014/main" id="{EB76A6D7-72F6-6448-B5B6-04C2FA9D27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539935" y="514190"/>
                              <a:ext cx="1290917" cy="860612"/>
                            </a:xfrm>
                            <a:prstGeom prst="roundRect">
                              <a:avLst/>
                            </a:prstGeom>
                            <a:solidFill>
                              <a:srgbClr val="EF80B4"/>
                            </a:solidFill>
                            <a:ln>
                              <a:solidFill>
                                <a:srgbClr val="9292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Sep-</a:t>
                              </a:r>
                              <a:r>
                                <a:rPr lang="it-IT" sz="800" dirty="0" err="1">
                                  <a:solidFill>
                                    <a:schemeClr val="tx1"/>
                                  </a:solidFill>
                                </a:rPr>
                                <a:t>Conv</a:t>
                              </a:r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.</a:t>
                              </a:r>
                            </a:p>
                            <a:p>
                              <a:pPr algn="ctr"/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7x7x7</a:t>
                              </a:r>
                            </a:p>
                            <a:p>
                              <a:pPr algn="ctr"/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Stride 2</a:t>
                              </a:r>
                            </a:p>
                          </p:txBody>
                        </p:sp>
                        <p:sp>
                          <p:nvSpPr>
                            <p:cNvPr id="67" name="Rettangolo con angoli arrotondati 66">
                              <a:extLst>
                                <a:ext uri="{FF2B5EF4-FFF2-40B4-BE49-F238E27FC236}">
                                  <a16:creationId xmlns:a16="http://schemas.microsoft.com/office/drawing/2014/main" id="{30215308-3A6D-7642-98E7-4A1CCC5C27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969114" y="437449"/>
                              <a:ext cx="1452279" cy="1047105"/>
                            </a:xfrm>
                            <a:prstGeom prst="roundRect">
                              <a:avLst/>
                            </a:prstGeom>
                            <a:solidFill>
                              <a:srgbClr val="D9D9D9"/>
                            </a:solidFill>
                            <a:ln>
                              <a:solidFill>
                                <a:srgbClr val="9292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Max-pool</a:t>
                              </a:r>
                            </a:p>
                            <a:p>
                              <a:pPr algn="ctr"/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1x3x3</a:t>
                              </a:r>
                            </a:p>
                            <a:p>
                              <a:pPr algn="ctr"/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Stride 1,2,2 </a:t>
                              </a:r>
                            </a:p>
                          </p:txBody>
                        </p:sp>
                        <p:sp>
                          <p:nvSpPr>
                            <p:cNvPr id="68" name="Rettangolo con angoli arrotondati 67">
                              <a:extLst>
                                <a:ext uri="{FF2B5EF4-FFF2-40B4-BE49-F238E27FC236}">
                                  <a16:creationId xmlns:a16="http://schemas.microsoft.com/office/drawing/2014/main" id="{3A28E567-0132-C049-AE13-C0CC0D0FFC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39731" y="525318"/>
                              <a:ext cx="1290917" cy="860612"/>
                            </a:xfrm>
                            <a:prstGeom prst="roundRect">
                              <a:avLst/>
                            </a:prstGeom>
                            <a:solidFill>
                              <a:srgbClr val="BAF8FF"/>
                            </a:solidFill>
                            <a:ln>
                              <a:solidFill>
                                <a:srgbClr val="9292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1x1x1 </a:t>
                              </a:r>
                            </a:p>
                            <a:p>
                              <a:pPr algn="ctr"/>
                              <a:r>
                                <a:rPr lang="it-IT" sz="800" dirty="0" err="1">
                                  <a:solidFill>
                                    <a:schemeClr val="tx1"/>
                                  </a:solidFill>
                                </a:rPr>
                                <a:t>Conv</a:t>
                              </a:r>
                              <a:endParaRPr lang="it-IT" sz="800" dirty="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9" name="Rettangolo con angoli arrotondati 68">
                              <a:extLst>
                                <a:ext uri="{FF2B5EF4-FFF2-40B4-BE49-F238E27FC236}">
                                  <a16:creationId xmlns:a16="http://schemas.microsoft.com/office/drawing/2014/main" id="{036467DD-6CC2-AB44-B3AE-6D6FB5133CC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948986" y="525318"/>
                              <a:ext cx="1290917" cy="860612"/>
                            </a:xfrm>
                            <a:prstGeom prst="roundRect">
                              <a:avLst/>
                            </a:prstGeom>
                            <a:solidFill>
                              <a:srgbClr val="EF80B4"/>
                            </a:solidFill>
                            <a:ln>
                              <a:solidFill>
                                <a:srgbClr val="9292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Sep-</a:t>
                              </a:r>
                              <a:r>
                                <a:rPr lang="it-IT" sz="800" dirty="0" err="1">
                                  <a:solidFill>
                                    <a:schemeClr val="tx1"/>
                                  </a:solidFill>
                                </a:rPr>
                                <a:t>Conv</a:t>
                              </a:r>
                              <a:endParaRPr lang="it-IT" sz="800" dirty="0">
                                <a:solidFill>
                                  <a:schemeClr val="tx1"/>
                                </a:solidFill>
                              </a:endParaRPr>
                            </a:p>
                            <a:p>
                              <a:pPr algn="ctr"/>
                              <a:r>
                                <a:rPr lang="it-IT" sz="800" dirty="0">
                                  <a:solidFill>
                                    <a:schemeClr val="tx1"/>
                                  </a:solidFill>
                                </a:rPr>
                                <a:t>3x3x3</a:t>
                              </a:r>
                            </a:p>
                          </p:txBody>
                        </p:sp>
                        <p:sp>
                          <p:nvSpPr>
                            <p:cNvPr id="70" name="Rettangolo 69">
                              <a:extLst>
                                <a:ext uri="{FF2B5EF4-FFF2-40B4-BE49-F238E27FC236}">
                                  <a16:creationId xmlns:a16="http://schemas.microsoft.com/office/drawing/2014/main" id="{ED120214-45D3-3B46-94E8-2563B9FCAF8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423686" y="324091"/>
                              <a:ext cx="5893603" cy="128479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  <a:prstDash val="dash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it-IT" sz="8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63" name="Connettore 2 62">
                            <a:extLst>
                              <a:ext uri="{FF2B5EF4-FFF2-40B4-BE49-F238E27FC236}">
                                <a16:creationId xmlns:a16="http://schemas.microsoft.com/office/drawing/2014/main" id="{17500A2B-D2A3-5E42-99D9-3549B2E9FBD2}"/>
                              </a:ext>
                            </a:extLst>
                          </p:cNvPr>
                          <p:cNvCxnSpPr>
                            <a:cxnSpLocks/>
                            <a:stCxn id="67" idx="3"/>
                            <a:endCxn id="68" idx="1"/>
                          </p:cNvCxnSpPr>
                          <p:nvPr/>
                        </p:nvCxnSpPr>
                        <p:spPr>
                          <a:xfrm flipV="1">
                            <a:off x="4421393" y="955624"/>
                            <a:ext cx="118338" cy="5378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4" name="Connettore 2 63">
                            <a:extLst>
                              <a:ext uri="{FF2B5EF4-FFF2-40B4-BE49-F238E27FC236}">
                                <a16:creationId xmlns:a16="http://schemas.microsoft.com/office/drawing/2014/main" id="{9C402C86-DEBE-C848-B485-37EBFD301E7E}"/>
                              </a:ext>
                            </a:extLst>
                          </p:cNvPr>
                          <p:cNvCxnSpPr>
                            <a:cxnSpLocks/>
                            <a:endCxn id="69" idx="1"/>
                          </p:cNvCxnSpPr>
                          <p:nvPr/>
                        </p:nvCxnSpPr>
                        <p:spPr>
                          <a:xfrm>
                            <a:off x="5830648" y="955624"/>
                            <a:ext cx="118338" cy="0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59" name="CasellaDiTesto 58">
                          <a:extLst>
                            <a:ext uri="{FF2B5EF4-FFF2-40B4-BE49-F238E27FC236}">
                              <a16:creationId xmlns:a16="http://schemas.microsoft.com/office/drawing/2014/main" id="{509B6E8B-67E1-AC42-8E1B-9C5E96D8B7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50170" y="791161"/>
                          <a:ext cx="473339" cy="3799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rIns="0" rtlCol="0">
                          <a:spAutoFit/>
                        </a:bodyPr>
                        <a:lstStyle/>
                        <a:p>
                          <a:r>
                            <a:rPr lang="it-IT" sz="800" dirty="0"/>
                            <a:t>X</a:t>
                          </a:r>
                          <a:r>
                            <a:rPr lang="it-IT" sz="800" baseline="-25000" dirty="0"/>
                            <a:t>1</a:t>
                          </a:r>
                        </a:p>
                      </p:txBody>
                    </p:sp>
                  </p:grpSp>
                  <p:grpSp>
                    <p:nvGrpSpPr>
                      <p:cNvPr id="48" name="Gruppo 47">
                        <a:extLst>
                          <a:ext uri="{FF2B5EF4-FFF2-40B4-BE49-F238E27FC236}">
                            <a16:creationId xmlns:a16="http://schemas.microsoft.com/office/drawing/2014/main" id="{4B794638-E701-1942-81D3-7532EB9173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7309" y="205550"/>
                        <a:ext cx="3831706" cy="1618170"/>
                        <a:chOff x="6027309" y="205550"/>
                        <a:chExt cx="3831706" cy="1618170"/>
                      </a:xfrm>
                    </p:grpSpPr>
                    <p:sp>
                      <p:nvSpPr>
                        <p:cNvPr id="49" name="Rettangolo con angoli arrotondati 48">
                          <a:extLst>
                            <a:ext uri="{FF2B5EF4-FFF2-40B4-BE49-F238E27FC236}">
                              <a16:creationId xmlns:a16="http://schemas.microsoft.com/office/drawing/2014/main" id="{DC0A9D2C-6F2A-E341-8EB1-928DAC4B85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9889" y="756937"/>
                          <a:ext cx="1289101" cy="945818"/>
                        </a:xfrm>
                        <a:prstGeom prst="roundRect">
                          <a:avLst/>
                        </a:prstGeom>
                        <a:solidFill>
                          <a:srgbClr val="D9D9D9"/>
                        </a:solidFill>
                        <a:ln>
                          <a:solidFill>
                            <a:srgbClr val="92929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</a:rPr>
                            <a:t>Max-pool</a:t>
                          </a:r>
                        </a:p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</a:rPr>
                            <a:t>1x3x3</a:t>
                          </a:r>
                        </a:p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</a:rPr>
                            <a:t>Stride 1,2,2 </a:t>
                          </a:r>
                        </a:p>
                      </p:txBody>
                    </p:sp>
                    <p:sp>
                      <p:nvSpPr>
                        <p:cNvPr id="50" name="Rettangolo con angoli arrotondati 49">
                          <a:extLst>
                            <a:ext uri="{FF2B5EF4-FFF2-40B4-BE49-F238E27FC236}">
                              <a16:creationId xmlns:a16="http://schemas.microsoft.com/office/drawing/2014/main" id="{6175FA87-8CD3-124B-9523-AD1D0439BD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41717" y="922096"/>
                          <a:ext cx="929447" cy="616139"/>
                        </a:xfrm>
                        <a:prstGeom prst="roundRect">
                          <a:avLst/>
                        </a:prstGeom>
                        <a:solidFill>
                          <a:srgbClr val="FC9A99"/>
                        </a:solidFill>
                        <a:ln>
                          <a:solidFill>
                            <a:srgbClr val="92929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</a:rPr>
                            <a:t>Sep-</a:t>
                          </a:r>
                          <a:r>
                            <a:rPr lang="it-IT" sz="800" dirty="0" err="1">
                              <a:solidFill>
                                <a:schemeClr val="tx1"/>
                              </a:solidFill>
                            </a:rPr>
                            <a:t>Inc</a:t>
                          </a:r>
                          <a:endParaRPr lang="it-IT" sz="8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1" name="Rettangolo con angoli arrotondati 50">
                          <a:extLst>
                            <a:ext uri="{FF2B5EF4-FFF2-40B4-BE49-F238E27FC236}">
                              <a16:creationId xmlns:a16="http://schemas.microsoft.com/office/drawing/2014/main" id="{03398B68-A389-C94D-8FFE-D660553221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93891" y="921515"/>
                          <a:ext cx="929447" cy="616139"/>
                        </a:xfrm>
                        <a:prstGeom prst="roundRect">
                          <a:avLst/>
                        </a:prstGeom>
                        <a:solidFill>
                          <a:srgbClr val="FC9A99"/>
                        </a:solidFill>
                        <a:ln>
                          <a:solidFill>
                            <a:srgbClr val="92929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</a:rPr>
                            <a:t>Sep-</a:t>
                          </a:r>
                          <a:r>
                            <a:rPr lang="it-IT" sz="800" dirty="0" err="1">
                              <a:solidFill>
                                <a:schemeClr val="tx1"/>
                              </a:solidFill>
                            </a:rPr>
                            <a:t>Inc</a:t>
                          </a:r>
                          <a:endParaRPr lang="it-IT" sz="8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52" name="Connettore 2 51">
                          <a:extLst>
                            <a:ext uri="{FF2B5EF4-FFF2-40B4-BE49-F238E27FC236}">
                              <a16:creationId xmlns:a16="http://schemas.microsoft.com/office/drawing/2014/main" id="{22D574CA-7887-214C-9009-91D47644A175}"/>
                            </a:ext>
                          </a:extLst>
                        </p:cNvPr>
                        <p:cNvCxnSpPr>
                          <a:cxnSpLocks/>
                          <a:stCxn id="69" idx="3"/>
                          <a:endCxn id="49" idx="1"/>
                        </p:cNvCxnSpPr>
                        <p:nvPr/>
                      </p:nvCxnSpPr>
                      <p:spPr>
                        <a:xfrm>
                          <a:off x="6027309" y="1227975"/>
                          <a:ext cx="302580" cy="187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Connettore 2 52">
                          <a:extLst>
                            <a:ext uri="{FF2B5EF4-FFF2-40B4-BE49-F238E27FC236}">
                              <a16:creationId xmlns:a16="http://schemas.microsoft.com/office/drawing/2014/main" id="{916462D1-8B53-574E-B600-509667C64B1A}"/>
                            </a:ext>
                          </a:extLst>
                        </p:cNvPr>
                        <p:cNvCxnSpPr>
                          <a:cxnSpLocks/>
                          <a:stCxn id="49" idx="3"/>
                          <a:endCxn id="50" idx="1"/>
                        </p:cNvCxnSpPr>
                        <p:nvPr/>
                      </p:nvCxnSpPr>
                      <p:spPr>
                        <a:xfrm>
                          <a:off x="7618990" y="1229846"/>
                          <a:ext cx="122727" cy="32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Connettore 2 53">
                          <a:extLst>
                            <a:ext uri="{FF2B5EF4-FFF2-40B4-BE49-F238E27FC236}">
                              <a16:creationId xmlns:a16="http://schemas.microsoft.com/office/drawing/2014/main" id="{6E4D8AAF-A5FE-9B43-81F9-736A1FE48131}"/>
                            </a:ext>
                          </a:extLst>
                        </p:cNvPr>
                        <p:cNvCxnSpPr>
                          <a:cxnSpLocks/>
                          <a:stCxn id="50" idx="3"/>
                          <a:endCxn id="51" idx="1"/>
                        </p:cNvCxnSpPr>
                        <p:nvPr/>
                      </p:nvCxnSpPr>
                      <p:spPr>
                        <a:xfrm flipV="1">
                          <a:off x="8671164" y="1229585"/>
                          <a:ext cx="122727" cy="58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55" name="Gruppo 54">
                          <a:extLst>
                            <a:ext uri="{FF2B5EF4-FFF2-40B4-BE49-F238E27FC236}">
                              <a16:creationId xmlns:a16="http://schemas.microsoft.com/office/drawing/2014/main" id="{05E9D50A-2B9B-124A-9994-F382AACDC56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8727" y="205550"/>
                          <a:ext cx="3640288" cy="1618170"/>
                          <a:chOff x="6218727" y="205550"/>
                          <a:chExt cx="3640288" cy="1618170"/>
                        </a:xfrm>
                      </p:grpSpPr>
                      <p:sp>
                        <p:nvSpPr>
                          <p:cNvPr id="56" name="Rettangolo 55">
                            <a:extLst>
                              <a:ext uri="{FF2B5EF4-FFF2-40B4-BE49-F238E27FC236}">
                                <a16:creationId xmlns:a16="http://schemas.microsoft.com/office/drawing/2014/main" id="{E1F448A0-6922-074A-9A1D-1339067EC7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218727" y="659522"/>
                            <a:ext cx="3596482" cy="1164198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it-IT" sz="8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" name="CasellaDiTesto 56">
                            <a:extLst>
                              <a:ext uri="{FF2B5EF4-FFF2-40B4-BE49-F238E27FC236}">
                                <a16:creationId xmlns:a16="http://schemas.microsoft.com/office/drawing/2014/main" id="{27FFEA5C-A478-2242-92B9-B82FE14357F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15678" y="205550"/>
                            <a:ext cx="343337" cy="34320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rIns="0" rtlCol="0">
                            <a:spAutoFit/>
                          </a:bodyPr>
                          <a:lstStyle/>
                          <a:p>
                            <a:r>
                              <a:rPr lang="it-IT" sz="800" dirty="0"/>
                              <a:t>X</a:t>
                            </a:r>
                            <a:r>
                              <a:rPr lang="it-IT" sz="800" baseline="-25000" dirty="0"/>
                              <a:t>2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3" name="Gruppo 32">
                      <a:extLst>
                        <a:ext uri="{FF2B5EF4-FFF2-40B4-BE49-F238E27FC236}">
                          <a16:creationId xmlns:a16="http://schemas.microsoft.com/office/drawing/2014/main" id="{ABBFCA40-6D03-904A-B3C0-1C79A2DB1D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0482" y="1656305"/>
                      <a:ext cx="7415576" cy="2054784"/>
                      <a:chOff x="3690171" y="1804502"/>
                      <a:chExt cx="7415576" cy="2054784"/>
                    </a:xfrm>
                  </p:grpSpPr>
                  <p:sp>
                    <p:nvSpPr>
                      <p:cNvPr id="34" name="Rettangolo con angoli arrotondati 33">
                        <a:extLst>
                          <a:ext uri="{FF2B5EF4-FFF2-40B4-BE49-F238E27FC236}">
                            <a16:creationId xmlns:a16="http://schemas.microsoft.com/office/drawing/2014/main" id="{13732AF7-B1AA-3349-A5B5-E93214C2F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9016" y="2870922"/>
                        <a:ext cx="1289101" cy="945818"/>
                      </a:xfrm>
                      <a:prstGeom prst="roundRect">
                        <a:avLst/>
                      </a:prstGeom>
                      <a:solidFill>
                        <a:srgbClr val="D9D9D9"/>
                      </a:solidFill>
                      <a:ln>
                        <a:solidFill>
                          <a:srgbClr val="92929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it-IT" sz="800" dirty="0">
                            <a:solidFill>
                              <a:schemeClr val="tx1"/>
                            </a:solidFill>
                          </a:rPr>
                          <a:t>Max-pool</a:t>
                        </a:r>
                      </a:p>
                      <a:p>
                        <a:pPr algn="ctr"/>
                        <a:r>
                          <a:rPr lang="it-IT" sz="800" dirty="0">
                            <a:solidFill>
                              <a:schemeClr val="tx1"/>
                            </a:solidFill>
                          </a:rPr>
                          <a:t>3x3x3</a:t>
                        </a:r>
                      </a:p>
                      <a:p>
                        <a:pPr algn="ctr"/>
                        <a:r>
                          <a:rPr lang="it-IT" sz="800" dirty="0">
                            <a:solidFill>
                              <a:schemeClr val="tx1"/>
                            </a:solidFill>
                          </a:rPr>
                          <a:t>Stride 2,2,2 </a:t>
                        </a:r>
                      </a:p>
                    </p:txBody>
                  </p:sp>
                  <p:cxnSp>
                    <p:nvCxnSpPr>
                      <p:cNvPr id="35" name="Connettore 2 34">
                        <a:extLst>
                          <a:ext uri="{FF2B5EF4-FFF2-40B4-BE49-F238E27FC236}">
                            <a16:creationId xmlns:a16="http://schemas.microsoft.com/office/drawing/2014/main" id="{813A1EE7-C88D-A647-8718-B0C8C982F9BB}"/>
                          </a:ext>
                        </a:extLst>
                      </p:cNvPr>
                      <p:cNvCxnSpPr>
                        <a:cxnSpLocks/>
                        <a:stCxn id="36" idx="3"/>
                        <a:endCxn id="34" idx="1"/>
                      </p:cNvCxnSpPr>
                      <p:nvPr/>
                    </p:nvCxnSpPr>
                    <p:spPr>
                      <a:xfrm flipV="1">
                        <a:off x="8838471" y="3343831"/>
                        <a:ext cx="140545" cy="9360"/>
                      </a:xfrm>
                      <a:prstGeom prst="straightConnector1">
                        <a:avLst/>
                      </a:prstGeom>
                      <a:ln>
                        <a:headEnd type="triangle" w="med" len="med"/>
                        <a:tailEnd type="non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Rettangolo con angoli arrotondati 35">
                        <a:extLst>
                          <a:ext uri="{FF2B5EF4-FFF2-40B4-BE49-F238E27FC236}">
                            <a16:creationId xmlns:a16="http://schemas.microsoft.com/office/drawing/2014/main" id="{F0A851E1-F8B2-CC4A-A38A-6DEA293D5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09024" y="3045121"/>
                        <a:ext cx="929447" cy="616139"/>
                      </a:xfrm>
                      <a:prstGeom prst="roundRect">
                        <a:avLst/>
                      </a:prstGeom>
                      <a:solidFill>
                        <a:srgbClr val="FC9A99"/>
                      </a:solidFill>
                      <a:ln>
                        <a:solidFill>
                          <a:srgbClr val="92929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it-IT" sz="800" dirty="0">
                            <a:solidFill>
                              <a:schemeClr val="tx1"/>
                            </a:solidFill>
                          </a:rPr>
                          <a:t>Sep-</a:t>
                        </a:r>
                        <a:r>
                          <a:rPr lang="it-IT" sz="800" dirty="0" err="1">
                            <a:solidFill>
                              <a:schemeClr val="tx1"/>
                            </a:solidFill>
                          </a:rPr>
                          <a:t>Inc</a:t>
                        </a:r>
                        <a:endParaRPr lang="it-IT" sz="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37" name="Connettore curvo 71">
                        <a:extLst>
                          <a:ext uri="{FF2B5EF4-FFF2-40B4-BE49-F238E27FC236}">
                            <a16:creationId xmlns:a16="http://schemas.microsoft.com/office/drawing/2014/main" id="{28CD2FDE-BBC0-8E45-89D1-6777F6B2BBEA}"/>
                          </a:ext>
                        </a:extLst>
                      </p:cNvPr>
                      <p:cNvCxnSpPr>
                        <a:cxnSpLocks/>
                        <a:stCxn id="51" idx="3"/>
                        <a:endCxn id="34" idx="3"/>
                      </p:cNvCxnSpPr>
                      <p:nvPr/>
                    </p:nvCxnSpPr>
                    <p:spPr>
                      <a:xfrm flipH="1">
                        <a:off x="10268117" y="1804502"/>
                        <a:ext cx="837630" cy="1539329"/>
                      </a:xfrm>
                      <a:prstGeom prst="curvedConnector3">
                        <a:avLst>
                          <a:gd name="adj1" fmla="val -27291"/>
                        </a:avLst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Connettore 2 37">
                        <a:extLst>
                          <a:ext uri="{FF2B5EF4-FFF2-40B4-BE49-F238E27FC236}">
                            <a16:creationId xmlns:a16="http://schemas.microsoft.com/office/drawing/2014/main" id="{06950959-C441-ED4B-ABBE-87AA770962D1}"/>
                          </a:ext>
                        </a:extLst>
                      </p:cNvPr>
                      <p:cNvCxnSpPr>
                        <a:cxnSpLocks/>
                        <a:stCxn id="39" idx="3"/>
                      </p:cNvCxnSpPr>
                      <p:nvPr/>
                    </p:nvCxnSpPr>
                    <p:spPr>
                      <a:xfrm>
                        <a:off x="7803140" y="3343831"/>
                        <a:ext cx="120595" cy="0"/>
                      </a:xfrm>
                      <a:prstGeom prst="straightConnector1">
                        <a:avLst/>
                      </a:prstGeom>
                      <a:ln>
                        <a:headEnd type="triangle" w="med" len="med"/>
                        <a:tailEnd type="non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9" name="Rettangolo con angoli arrotondati 38">
                        <a:extLst>
                          <a:ext uri="{FF2B5EF4-FFF2-40B4-BE49-F238E27FC236}">
                            <a16:creationId xmlns:a16="http://schemas.microsoft.com/office/drawing/2014/main" id="{8A70B029-2E0B-1344-9805-306CFA9794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73693" y="3035761"/>
                        <a:ext cx="929447" cy="616139"/>
                      </a:xfrm>
                      <a:prstGeom prst="roundRect">
                        <a:avLst/>
                      </a:prstGeom>
                      <a:solidFill>
                        <a:srgbClr val="FC9A99"/>
                      </a:solidFill>
                      <a:ln>
                        <a:solidFill>
                          <a:srgbClr val="92929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it-IT" sz="800" dirty="0">
                            <a:solidFill>
                              <a:schemeClr val="tx1"/>
                            </a:solidFill>
                          </a:rPr>
                          <a:t>Sep-</a:t>
                        </a:r>
                        <a:r>
                          <a:rPr lang="it-IT" sz="800" dirty="0" err="1">
                            <a:solidFill>
                              <a:schemeClr val="tx1"/>
                            </a:solidFill>
                          </a:rPr>
                          <a:t>Inc</a:t>
                        </a:r>
                        <a:endParaRPr lang="it-IT" sz="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40" name="Connettore 2 39">
                        <a:extLst>
                          <a:ext uri="{FF2B5EF4-FFF2-40B4-BE49-F238E27FC236}">
                            <a16:creationId xmlns:a16="http://schemas.microsoft.com/office/drawing/2014/main" id="{990E785F-4F3A-A64B-A6BF-85AF943BB90F}"/>
                          </a:ext>
                        </a:extLst>
                      </p:cNvPr>
                      <p:cNvCxnSpPr>
                        <a:cxnSpLocks/>
                        <a:stCxn id="41" idx="3"/>
                      </p:cNvCxnSpPr>
                      <p:nvPr/>
                    </p:nvCxnSpPr>
                    <p:spPr>
                      <a:xfrm>
                        <a:off x="6743458" y="3353191"/>
                        <a:ext cx="120595" cy="0"/>
                      </a:xfrm>
                      <a:prstGeom prst="straightConnector1">
                        <a:avLst/>
                      </a:prstGeom>
                      <a:ln>
                        <a:headEnd type="triangle" w="med" len="med"/>
                        <a:tailEnd type="non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1" name="Rettangolo con angoli arrotondati 40">
                        <a:extLst>
                          <a:ext uri="{FF2B5EF4-FFF2-40B4-BE49-F238E27FC236}">
                            <a16:creationId xmlns:a16="http://schemas.microsoft.com/office/drawing/2014/main" id="{1222297C-0865-8247-B28F-1F96B856CE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4011" y="3045121"/>
                        <a:ext cx="929447" cy="616139"/>
                      </a:xfrm>
                      <a:prstGeom prst="roundRect">
                        <a:avLst/>
                      </a:prstGeom>
                      <a:solidFill>
                        <a:srgbClr val="FC9A99"/>
                      </a:solidFill>
                      <a:ln>
                        <a:solidFill>
                          <a:srgbClr val="92929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it-IT" sz="800" dirty="0">
                            <a:solidFill>
                              <a:schemeClr val="tx1"/>
                            </a:solidFill>
                          </a:rPr>
                          <a:t>Sep-</a:t>
                        </a:r>
                        <a:r>
                          <a:rPr lang="it-IT" sz="800" dirty="0" err="1">
                            <a:solidFill>
                              <a:schemeClr val="tx1"/>
                            </a:solidFill>
                          </a:rPr>
                          <a:t>Inc</a:t>
                        </a:r>
                        <a:endParaRPr lang="it-IT" sz="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42" name="Connettore 2 41">
                        <a:extLst>
                          <a:ext uri="{FF2B5EF4-FFF2-40B4-BE49-F238E27FC236}">
                            <a16:creationId xmlns:a16="http://schemas.microsoft.com/office/drawing/2014/main" id="{90922627-A2FF-344C-A59B-A1CC89ED9B34}"/>
                          </a:ext>
                        </a:extLst>
                      </p:cNvPr>
                      <p:cNvCxnSpPr>
                        <a:cxnSpLocks/>
                        <a:stCxn id="43" idx="3"/>
                      </p:cNvCxnSpPr>
                      <p:nvPr/>
                    </p:nvCxnSpPr>
                    <p:spPr>
                      <a:xfrm>
                        <a:off x="5708127" y="3343831"/>
                        <a:ext cx="120595" cy="0"/>
                      </a:xfrm>
                      <a:prstGeom prst="straightConnector1">
                        <a:avLst/>
                      </a:prstGeom>
                      <a:ln>
                        <a:headEnd type="triangle" w="med" len="med"/>
                        <a:tailEnd type="non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ttangolo con angoli arrotondati 42">
                        <a:extLst>
                          <a:ext uri="{FF2B5EF4-FFF2-40B4-BE49-F238E27FC236}">
                            <a16:creationId xmlns:a16="http://schemas.microsoft.com/office/drawing/2014/main" id="{348ABFD4-51B4-A24A-A0ED-86D18AE17D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78680" y="3035761"/>
                        <a:ext cx="929447" cy="616139"/>
                      </a:xfrm>
                      <a:prstGeom prst="roundRect">
                        <a:avLst/>
                      </a:prstGeom>
                      <a:solidFill>
                        <a:srgbClr val="FC9A99"/>
                      </a:solidFill>
                      <a:ln>
                        <a:solidFill>
                          <a:srgbClr val="92929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it-IT" sz="800" dirty="0">
                            <a:solidFill>
                              <a:schemeClr val="tx1"/>
                            </a:solidFill>
                          </a:rPr>
                          <a:t>Sep-</a:t>
                        </a:r>
                        <a:r>
                          <a:rPr lang="it-IT" sz="800" dirty="0" err="1">
                            <a:solidFill>
                              <a:schemeClr val="tx1"/>
                            </a:solidFill>
                          </a:rPr>
                          <a:t>Inc</a:t>
                        </a:r>
                        <a:endParaRPr lang="it-IT" sz="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44" name="Connettore 2 43">
                        <a:extLst>
                          <a:ext uri="{FF2B5EF4-FFF2-40B4-BE49-F238E27FC236}">
                            <a16:creationId xmlns:a16="http://schemas.microsoft.com/office/drawing/2014/main" id="{573E1D7E-13B9-FC4D-B239-0AB6AA3A2315}"/>
                          </a:ext>
                        </a:extLst>
                      </p:cNvPr>
                      <p:cNvCxnSpPr>
                        <a:cxnSpLocks/>
                        <a:stCxn id="45" idx="3"/>
                      </p:cNvCxnSpPr>
                      <p:nvPr/>
                    </p:nvCxnSpPr>
                    <p:spPr>
                      <a:xfrm>
                        <a:off x="4681663" y="3353191"/>
                        <a:ext cx="120595" cy="0"/>
                      </a:xfrm>
                      <a:prstGeom prst="straightConnector1">
                        <a:avLst/>
                      </a:prstGeom>
                      <a:ln>
                        <a:headEnd type="triangle" w="med" len="med"/>
                        <a:tailEnd type="non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5" name="Rettangolo con angoli arrotondati 44">
                        <a:extLst>
                          <a:ext uri="{FF2B5EF4-FFF2-40B4-BE49-F238E27FC236}">
                            <a16:creationId xmlns:a16="http://schemas.microsoft.com/office/drawing/2014/main" id="{40023776-4434-D340-A28C-4CC6DED65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52216" y="3045121"/>
                        <a:ext cx="929447" cy="616139"/>
                      </a:xfrm>
                      <a:prstGeom prst="roundRect">
                        <a:avLst/>
                      </a:prstGeom>
                      <a:solidFill>
                        <a:srgbClr val="FC9A99"/>
                      </a:solidFill>
                      <a:ln>
                        <a:solidFill>
                          <a:srgbClr val="92929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it-IT" sz="800" dirty="0">
                            <a:solidFill>
                              <a:schemeClr val="tx1"/>
                            </a:solidFill>
                          </a:rPr>
                          <a:t>Sep-</a:t>
                        </a:r>
                        <a:r>
                          <a:rPr lang="it-IT" sz="800" dirty="0" err="1">
                            <a:solidFill>
                              <a:schemeClr val="tx1"/>
                            </a:solidFill>
                          </a:rPr>
                          <a:t>Inc</a:t>
                        </a:r>
                        <a:endParaRPr lang="it-IT" sz="8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Rettangolo 45">
                        <a:extLst>
                          <a:ext uri="{FF2B5EF4-FFF2-40B4-BE49-F238E27FC236}">
                            <a16:creationId xmlns:a16="http://schemas.microsoft.com/office/drawing/2014/main" id="{39D98978-37E9-C54B-99F7-5C46F3C62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90171" y="2792401"/>
                        <a:ext cx="6675120" cy="106688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 sz="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1" name="Rettangolo con angoli arrotondati 20">
                    <a:extLst>
                      <a:ext uri="{FF2B5EF4-FFF2-40B4-BE49-F238E27FC236}">
                        <a16:creationId xmlns:a16="http://schemas.microsoft.com/office/drawing/2014/main" id="{E9C14ED1-0FA9-8840-A06B-C0AE7DD4EC9D}"/>
                      </a:ext>
                    </a:extLst>
                  </p:cNvPr>
                  <p:cNvSpPr/>
                  <p:nvPr/>
                </p:nvSpPr>
                <p:spPr>
                  <a:xfrm>
                    <a:off x="2356412" y="3846042"/>
                    <a:ext cx="1289101" cy="945818"/>
                  </a:xfrm>
                  <a:prstGeom prst="roundRect">
                    <a:avLst/>
                  </a:prstGeom>
                  <a:solidFill>
                    <a:srgbClr val="D9D9D9"/>
                  </a:solidFill>
                  <a:ln>
                    <a:solidFill>
                      <a:srgbClr val="92929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it-IT" sz="800" dirty="0">
                        <a:solidFill>
                          <a:schemeClr val="tx1"/>
                        </a:solidFill>
                      </a:rPr>
                      <a:t>Max-pool</a:t>
                    </a:r>
                  </a:p>
                  <a:p>
                    <a:pPr algn="ctr"/>
                    <a:r>
                      <a:rPr lang="it-IT" sz="800" dirty="0">
                        <a:solidFill>
                          <a:schemeClr val="tx1"/>
                        </a:solidFill>
                      </a:rPr>
                      <a:t>2x1x1</a:t>
                    </a:r>
                  </a:p>
                  <a:p>
                    <a:pPr algn="ctr"/>
                    <a:r>
                      <a:rPr lang="it-IT" sz="800" dirty="0">
                        <a:solidFill>
                          <a:schemeClr val="tx1"/>
                        </a:solidFill>
                      </a:rPr>
                      <a:t>Stride 2,1,1</a:t>
                    </a:r>
                  </a:p>
                </p:txBody>
              </p:sp>
              <p:sp>
                <p:nvSpPr>
                  <p:cNvPr id="22" name="Rettangolo con angoli arrotondati 21">
                    <a:extLst>
                      <a:ext uri="{FF2B5EF4-FFF2-40B4-BE49-F238E27FC236}">
                        <a16:creationId xmlns:a16="http://schemas.microsoft.com/office/drawing/2014/main" id="{B6703612-9374-3948-82C5-39C16E1C7F58}"/>
                      </a:ext>
                    </a:extLst>
                  </p:cNvPr>
                  <p:cNvSpPr/>
                  <p:nvPr/>
                </p:nvSpPr>
                <p:spPr>
                  <a:xfrm>
                    <a:off x="3787275" y="3840644"/>
                    <a:ext cx="1289101" cy="945818"/>
                  </a:xfrm>
                  <a:prstGeom prst="roundRect">
                    <a:avLst/>
                  </a:prstGeom>
                  <a:solidFill>
                    <a:srgbClr val="D9D9D9"/>
                  </a:solidFill>
                  <a:ln>
                    <a:solidFill>
                      <a:srgbClr val="92929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it-IT" sz="800" dirty="0">
                        <a:solidFill>
                          <a:schemeClr val="tx1"/>
                        </a:solidFill>
                      </a:rPr>
                      <a:t>Max-pool</a:t>
                    </a:r>
                  </a:p>
                  <a:p>
                    <a:pPr algn="ctr"/>
                    <a:r>
                      <a:rPr lang="it-IT" sz="800" dirty="0">
                        <a:solidFill>
                          <a:schemeClr val="tx1"/>
                        </a:solidFill>
                      </a:rPr>
                      <a:t>1x2x2</a:t>
                    </a:r>
                  </a:p>
                  <a:p>
                    <a:pPr algn="ctr"/>
                    <a:r>
                      <a:rPr lang="it-IT" sz="800" dirty="0">
                        <a:solidFill>
                          <a:schemeClr val="tx1"/>
                        </a:solidFill>
                      </a:rPr>
                      <a:t>Stride 1,2,2 </a:t>
                    </a:r>
                  </a:p>
                </p:txBody>
              </p:sp>
              <p:sp>
                <p:nvSpPr>
                  <p:cNvPr id="23" name="Rettangolo con angoli arrotondati 22">
                    <a:extLst>
                      <a:ext uri="{FF2B5EF4-FFF2-40B4-BE49-F238E27FC236}">
                        <a16:creationId xmlns:a16="http://schemas.microsoft.com/office/drawing/2014/main" id="{B6B8D1FF-5FB3-0F46-8A20-6DD74AB16794}"/>
                      </a:ext>
                    </a:extLst>
                  </p:cNvPr>
                  <p:cNvSpPr/>
                  <p:nvPr/>
                </p:nvSpPr>
                <p:spPr>
                  <a:xfrm>
                    <a:off x="5189878" y="4005483"/>
                    <a:ext cx="929447" cy="616139"/>
                  </a:xfrm>
                  <a:prstGeom prst="roundRect">
                    <a:avLst/>
                  </a:prstGeom>
                  <a:solidFill>
                    <a:srgbClr val="FC9A99"/>
                  </a:solidFill>
                  <a:ln>
                    <a:solidFill>
                      <a:srgbClr val="92929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it-IT" sz="800" dirty="0">
                        <a:solidFill>
                          <a:schemeClr val="tx1"/>
                        </a:solidFill>
                      </a:rPr>
                      <a:t>Sep-</a:t>
                    </a:r>
                    <a:r>
                      <a:rPr lang="it-IT" sz="800" dirty="0" err="1">
                        <a:solidFill>
                          <a:schemeClr val="tx1"/>
                        </a:solidFill>
                      </a:rPr>
                      <a:t>Inc</a:t>
                    </a:r>
                    <a:endParaRPr lang="it-IT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Rettangolo con angoli arrotondati 23">
                    <a:extLst>
                      <a:ext uri="{FF2B5EF4-FFF2-40B4-BE49-F238E27FC236}">
                        <a16:creationId xmlns:a16="http://schemas.microsoft.com/office/drawing/2014/main" id="{D3AEDE9F-4C2C-CF42-A375-E9EFAD73C15F}"/>
                      </a:ext>
                    </a:extLst>
                  </p:cNvPr>
                  <p:cNvSpPr/>
                  <p:nvPr/>
                </p:nvSpPr>
                <p:spPr>
                  <a:xfrm>
                    <a:off x="6246209" y="4005483"/>
                    <a:ext cx="929447" cy="616139"/>
                  </a:xfrm>
                  <a:prstGeom prst="roundRect">
                    <a:avLst/>
                  </a:prstGeom>
                  <a:solidFill>
                    <a:srgbClr val="FC9A99"/>
                  </a:solidFill>
                  <a:ln>
                    <a:solidFill>
                      <a:srgbClr val="92929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it-IT" sz="800" dirty="0">
                        <a:solidFill>
                          <a:schemeClr val="tx1"/>
                        </a:solidFill>
                      </a:rPr>
                      <a:t>Sep-</a:t>
                    </a:r>
                    <a:r>
                      <a:rPr lang="it-IT" sz="800" dirty="0" err="1">
                        <a:solidFill>
                          <a:schemeClr val="tx1"/>
                        </a:solidFill>
                      </a:rPr>
                      <a:t>Inc</a:t>
                    </a:r>
                    <a:endParaRPr lang="it-IT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CasellaDiTesto 24">
                    <a:extLst>
                      <a:ext uri="{FF2B5EF4-FFF2-40B4-BE49-F238E27FC236}">
                        <a16:creationId xmlns:a16="http://schemas.microsoft.com/office/drawing/2014/main" id="{DEDF3454-4F19-4547-8923-8297402F3800}"/>
                      </a:ext>
                    </a:extLst>
                  </p:cNvPr>
                  <p:cNvSpPr txBox="1"/>
                  <p:nvPr/>
                </p:nvSpPr>
                <p:spPr>
                  <a:xfrm>
                    <a:off x="7795199" y="4092470"/>
                    <a:ext cx="420154" cy="343203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>
                    <a:spAutoFit/>
                  </a:bodyPr>
                  <a:lstStyle/>
                  <a:p>
                    <a:r>
                      <a:rPr lang="it-IT" sz="800" dirty="0"/>
                      <a:t>X</a:t>
                    </a:r>
                    <a:r>
                      <a:rPr lang="it-IT" sz="800" baseline="-25000" dirty="0"/>
                      <a:t>4</a:t>
                    </a:r>
                  </a:p>
                </p:txBody>
              </p:sp>
              <p:cxnSp>
                <p:nvCxnSpPr>
                  <p:cNvPr id="26" name="Connettore 2 25">
                    <a:extLst>
                      <a:ext uri="{FF2B5EF4-FFF2-40B4-BE49-F238E27FC236}">
                        <a16:creationId xmlns:a16="http://schemas.microsoft.com/office/drawing/2014/main" id="{BF90BFA1-D4AE-4544-A967-D3C148E7BF74}"/>
                      </a:ext>
                    </a:extLst>
                  </p:cNvPr>
                  <p:cNvCxnSpPr>
                    <a:cxnSpLocks/>
                    <a:stCxn id="21" idx="3"/>
                    <a:endCxn id="22" idx="1"/>
                  </p:cNvCxnSpPr>
                  <p:nvPr/>
                </p:nvCxnSpPr>
                <p:spPr>
                  <a:xfrm flipV="1">
                    <a:off x="3645513" y="4313553"/>
                    <a:ext cx="141762" cy="53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nettore 2 26">
                    <a:extLst>
                      <a:ext uri="{FF2B5EF4-FFF2-40B4-BE49-F238E27FC236}">
                        <a16:creationId xmlns:a16="http://schemas.microsoft.com/office/drawing/2014/main" id="{2FF40F18-596D-FC41-8485-6F7DFFD685C3}"/>
                      </a:ext>
                    </a:extLst>
                  </p:cNvPr>
                  <p:cNvCxnSpPr>
                    <a:cxnSpLocks/>
                    <a:stCxn id="22" idx="3"/>
                    <a:endCxn id="23" idx="1"/>
                  </p:cNvCxnSpPr>
                  <p:nvPr/>
                </p:nvCxnSpPr>
                <p:spPr>
                  <a:xfrm>
                    <a:off x="5076376" y="4313553"/>
                    <a:ext cx="11350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ttore 2 27">
                    <a:extLst>
                      <a:ext uri="{FF2B5EF4-FFF2-40B4-BE49-F238E27FC236}">
                        <a16:creationId xmlns:a16="http://schemas.microsoft.com/office/drawing/2014/main" id="{2D726AA8-6569-7C41-9A7C-38D989CE51EF}"/>
                      </a:ext>
                    </a:extLst>
                  </p:cNvPr>
                  <p:cNvCxnSpPr>
                    <a:cxnSpLocks/>
                    <a:stCxn id="23" idx="3"/>
                    <a:endCxn id="24" idx="1"/>
                  </p:cNvCxnSpPr>
                  <p:nvPr/>
                </p:nvCxnSpPr>
                <p:spPr>
                  <a:xfrm>
                    <a:off x="6119325" y="4313553"/>
                    <a:ext cx="12688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Rettangolo 28">
                    <a:extLst>
                      <a:ext uri="{FF2B5EF4-FFF2-40B4-BE49-F238E27FC236}">
                        <a16:creationId xmlns:a16="http://schemas.microsoft.com/office/drawing/2014/main" id="{DAE10784-237F-B641-905C-A19E062DCE5F}"/>
                      </a:ext>
                    </a:extLst>
                  </p:cNvPr>
                  <p:cNvSpPr/>
                  <p:nvPr/>
                </p:nvSpPr>
                <p:spPr>
                  <a:xfrm>
                    <a:off x="2234413" y="3712726"/>
                    <a:ext cx="4969670" cy="112973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8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0" name="Connettore curvo 196">
                    <a:extLst>
                      <a:ext uri="{FF2B5EF4-FFF2-40B4-BE49-F238E27FC236}">
                        <a16:creationId xmlns:a16="http://schemas.microsoft.com/office/drawing/2014/main" id="{B1E568E1-85DA-E04A-91FA-416C4C72A989}"/>
                      </a:ext>
                    </a:extLst>
                  </p:cNvPr>
                  <p:cNvCxnSpPr>
                    <a:cxnSpLocks/>
                    <a:stCxn id="45" idx="1"/>
                    <a:endCxn id="21" idx="1"/>
                  </p:cNvCxnSpPr>
                  <p:nvPr/>
                </p:nvCxnSpPr>
                <p:spPr>
                  <a:xfrm rot="10800000" flipH="1" flipV="1">
                    <a:off x="2106301" y="3096588"/>
                    <a:ext cx="250111" cy="1222363"/>
                  </a:xfrm>
                  <a:prstGeom prst="curvedConnector3">
                    <a:avLst>
                      <a:gd name="adj1" fmla="val -134688"/>
                    </a:avLst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nettore 2 30">
                    <a:extLst>
                      <a:ext uri="{FF2B5EF4-FFF2-40B4-BE49-F238E27FC236}">
                        <a16:creationId xmlns:a16="http://schemas.microsoft.com/office/drawing/2014/main" id="{B905921B-8578-AE47-8C6E-9B5B9568AB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74038" y="4292980"/>
                    <a:ext cx="579424" cy="106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Connettore curvo 210">
                  <a:extLst>
                    <a:ext uri="{FF2B5EF4-FFF2-40B4-BE49-F238E27FC236}">
                      <a16:creationId xmlns:a16="http://schemas.microsoft.com/office/drawing/2014/main" id="{8DE142C0-AC18-4243-82EE-68E078C24624}"/>
                    </a:ext>
                  </a:extLst>
                </p:cNvPr>
                <p:cNvCxnSpPr>
                  <a:cxnSpLocks/>
                  <a:stCxn id="45" idx="0"/>
                  <a:endCxn id="17" idx="3"/>
                </p:cNvCxnSpPr>
                <p:nvPr/>
              </p:nvCxnSpPr>
              <p:spPr>
                <a:xfrm rot="16200000" flipV="1">
                  <a:off x="2331564" y="2479609"/>
                  <a:ext cx="478508" cy="278206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Connettore curvo 232">
                <a:extLst>
                  <a:ext uri="{FF2B5EF4-FFF2-40B4-BE49-F238E27FC236}">
                    <a16:creationId xmlns:a16="http://schemas.microsoft.com/office/drawing/2014/main" id="{1BD67C0C-195E-E24F-8674-F12E8ED4F9FB}"/>
                  </a:ext>
                </a:extLst>
              </p:cNvPr>
              <p:cNvCxnSpPr>
                <a:cxnSpLocks/>
                <a:stCxn id="69" idx="0"/>
              </p:cNvCxnSpPr>
              <p:nvPr/>
            </p:nvCxnSpPr>
            <p:spPr>
              <a:xfrm rot="5400000" flipH="1" flipV="1">
                <a:off x="4222582" y="1389597"/>
                <a:ext cx="231471" cy="196285"/>
              </a:xfrm>
              <a:prstGeom prst="curvedConnector3">
                <a:avLst>
                  <a:gd name="adj1" fmla="val 96088"/>
                </a:avLst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Connettore curvo 235">
              <a:extLst>
                <a:ext uri="{FF2B5EF4-FFF2-40B4-BE49-F238E27FC236}">
                  <a16:creationId xmlns:a16="http://schemas.microsoft.com/office/drawing/2014/main" id="{95760E14-B673-B843-B0CD-DD5DC19EC3A1}"/>
                </a:ext>
              </a:extLst>
            </p:cNvPr>
            <p:cNvCxnSpPr>
              <a:cxnSpLocks/>
              <a:stCxn id="51" idx="0"/>
              <a:endCxn id="57" idx="1"/>
            </p:cNvCxnSpPr>
            <p:nvPr/>
          </p:nvCxnSpPr>
          <p:spPr>
            <a:xfrm rot="5400000" flipH="1" flipV="1">
              <a:off x="6741851" y="1399619"/>
              <a:ext cx="334235" cy="174444"/>
            </a:xfrm>
            <a:prstGeom prst="curved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223CB181-C161-814E-9E20-59FE8B3751BF}"/>
              </a:ext>
            </a:extLst>
          </p:cNvPr>
          <p:cNvGrpSpPr/>
          <p:nvPr/>
        </p:nvGrpSpPr>
        <p:grpSpPr>
          <a:xfrm>
            <a:off x="9364403" y="3398827"/>
            <a:ext cx="2757477" cy="2057103"/>
            <a:chOff x="-1483693" y="74445"/>
            <a:chExt cx="3647416" cy="2473183"/>
          </a:xfrm>
        </p:grpSpPr>
        <p:pic>
          <p:nvPicPr>
            <p:cNvPr id="72" name="Immagine 71">
              <a:extLst>
                <a:ext uri="{FF2B5EF4-FFF2-40B4-BE49-F238E27FC236}">
                  <a16:creationId xmlns:a16="http://schemas.microsoft.com/office/drawing/2014/main" id="{45DA46E9-4580-2F45-86E2-CB5553781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062" t="7563" r="1777" b="12325"/>
            <a:stretch/>
          </p:blipFill>
          <p:spPr bwMode="auto">
            <a:xfrm>
              <a:off x="62382" y="74445"/>
              <a:ext cx="2101341" cy="24731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3" name="Immagine 72">
              <a:extLst>
                <a:ext uri="{FF2B5EF4-FFF2-40B4-BE49-F238E27FC236}">
                  <a16:creationId xmlns:a16="http://schemas.microsoft.com/office/drawing/2014/main" id="{6EF798F6-6D78-7440-B445-82D45C9D5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034" t="36441" r="916" b="34857"/>
            <a:stretch/>
          </p:blipFill>
          <p:spPr bwMode="auto">
            <a:xfrm>
              <a:off x="-1483693" y="944388"/>
              <a:ext cx="1482821" cy="7584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4" name="Immagine 73">
            <a:extLst>
              <a:ext uri="{FF2B5EF4-FFF2-40B4-BE49-F238E27FC236}">
                <a16:creationId xmlns:a16="http://schemas.microsoft.com/office/drawing/2014/main" id="{77CC49C7-D012-324F-8BB7-2117B8D05AF3}"/>
              </a:ext>
            </a:extLst>
          </p:cNvPr>
          <p:cNvPicPr/>
          <p:nvPr/>
        </p:nvPicPr>
        <p:blipFill rotWithShape="1">
          <a:blip r:embed="rId6"/>
          <a:srcRect l="2952"/>
          <a:stretch/>
        </p:blipFill>
        <p:spPr>
          <a:xfrm>
            <a:off x="6731018" y="5338380"/>
            <a:ext cx="3700872" cy="1294601"/>
          </a:xfrm>
          <a:prstGeom prst="rect">
            <a:avLst/>
          </a:prstGeom>
        </p:spPr>
      </p:pic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8BB762BB-8AC4-994B-80CE-2B50692F6ECA}"/>
              </a:ext>
            </a:extLst>
          </p:cNvPr>
          <p:cNvSpPr txBox="1"/>
          <p:nvPr/>
        </p:nvSpPr>
        <p:spPr>
          <a:xfrm>
            <a:off x="8633052" y="4256270"/>
            <a:ext cx="88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>
                <a:latin typeface="Garamond" panose="02020404030301010803" pitchFamily="18" charset="0"/>
              </a:rPr>
              <a:t>where</a:t>
            </a:r>
            <a:r>
              <a:rPr lang="it-IT" b="1" i="1" dirty="0">
                <a:latin typeface="Garamond" panose="02020404030301010803" pitchFamily="18" charset="0"/>
              </a:rPr>
              <a:t>: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3618C5D2-DCA2-5F47-9D33-101EFC156400}"/>
              </a:ext>
            </a:extLst>
          </p:cNvPr>
          <p:cNvSpPr txBox="1"/>
          <p:nvPr/>
        </p:nvSpPr>
        <p:spPr>
          <a:xfrm>
            <a:off x="6673388" y="5073220"/>
            <a:ext cx="1245668" cy="37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Garamond" panose="02020404030301010803" pitchFamily="18" charset="0"/>
              </a:rPr>
              <a:t>SoundNet</a:t>
            </a:r>
            <a:endParaRPr lang="it-IT" b="1" dirty="0">
              <a:latin typeface="Garamond" panose="02020404030301010803" pitchFamily="18" charset="0"/>
            </a:endParaRP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C07FFB4A-B4EE-A44F-94CC-DC7589F4FAC2}"/>
              </a:ext>
            </a:extLst>
          </p:cNvPr>
          <p:cNvSpPr txBox="1"/>
          <p:nvPr/>
        </p:nvSpPr>
        <p:spPr>
          <a:xfrm>
            <a:off x="5215169" y="1154717"/>
            <a:ext cx="1245668" cy="37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Garamond" panose="02020404030301010803" pitchFamily="18" charset="0"/>
              </a:rPr>
              <a:t>S3D</a:t>
            </a:r>
          </a:p>
        </p:txBody>
      </p:sp>
    </p:spTree>
    <p:extLst>
      <p:ext uri="{BB962C8B-B14F-4D97-AF65-F5344CB8AC3E}">
        <p14:creationId xmlns:p14="http://schemas.microsoft.com/office/powerpoint/2010/main" val="246132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>
                <a:latin typeface="Garamond" panose="02020404030301010803" pitchFamily="18" charset="0"/>
              </a:rPr>
              <a:t>Model </a:t>
            </a:r>
            <a:r>
              <a:rPr lang="it-IT" sz="4400" b="1" dirty="0" err="1">
                <a:latin typeface="Garamond" panose="02020404030301010803" pitchFamily="18" charset="0"/>
              </a:rPr>
              <a:t>architecture</a:t>
            </a:r>
            <a:r>
              <a:rPr lang="it-IT" sz="4400" b="1" dirty="0">
                <a:latin typeface="Garamond" panose="02020404030301010803" pitchFamily="18" charset="0"/>
              </a:rPr>
              <a:t> – Audio-</a:t>
            </a:r>
            <a:r>
              <a:rPr lang="it-IT" sz="4400" b="1" dirty="0" err="1">
                <a:latin typeface="Garamond" panose="02020404030301010803" pitchFamily="18" charset="0"/>
              </a:rPr>
              <a:t>visual</a:t>
            </a:r>
            <a:r>
              <a:rPr lang="it-IT" sz="4400" b="1" dirty="0">
                <a:latin typeface="Garamond" panose="02020404030301010803" pitchFamily="18" charset="0"/>
              </a:rPr>
              <a:t> fusion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F0BD25-DFEF-B54B-9866-6E7AB86EC006}"/>
              </a:ext>
            </a:extLst>
          </p:cNvPr>
          <p:cNvSpPr txBox="1"/>
          <p:nvPr/>
        </p:nvSpPr>
        <p:spPr>
          <a:xfrm>
            <a:off x="931331" y="1895741"/>
            <a:ext cx="10638363" cy="3530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r>
              <a:rPr lang="en-GB" sz="38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simple concatenation of encoded audio and video features is used. </a:t>
            </a:r>
          </a:p>
          <a:p>
            <a:endParaRPr lang="en-GB" sz="38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38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detail: </a:t>
            </a:r>
          </a:p>
          <a:p>
            <a:endParaRPr lang="it-IT" sz="38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GB" sz="38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 features are repeated to match the dimensions of visual features;</a:t>
            </a:r>
          </a:p>
          <a:p>
            <a:pPr marL="571500" indent="-571500">
              <a:buFontTx/>
              <a:buChar char="-"/>
            </a:pPr>
            <a:endParaRPr lang="it-IT" sz="38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GB" sz="38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 and video features are combined across the channel dimension;</a:t>
            </a:r>
          </a:p>
          <a:p>
            <a:pPr marL="571500" indent="-571500">
              <a:buFontTx/>
              <a:buChar char="-"/>
            </a:pPr>
            <a:endParaRPr lang="en-GB" sz="38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GB" sz="38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1x1 Convolution is applied to reduce the number of channels.</a:t>
            </a:r>
            <a:endParaRPr lang="it-IT" sz="38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4830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2614-6591-43DE-B3E4-6794FC38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93"/>
            <a:ext cx="10515600" cy="1325563"/>
          </a:xfrm>
        </p:spPr>
        <p:txBody>
          <a:bodyPr>
            <a:noAutofit/>
          </a:bodyPr>
          <a:lstStyle/>
          <a:p>
            <a:r>
              <a:rPr lang="it-IT" sz="4400" b="1" dirty="0">
                <a:latin typeface="Garamond" panose="02020404030301010803" pitchFamily="18" charset="0"/>
              </a:rPr>
              <a:t>Model </a:t>
            </a:r>
            <a:r>
              <a:rPr lang="it-IT" sz="4400" b="1" dirty="0" err="1">
                <a:latin typeface="Garamond" panose="02020404030301010803" pitchFamily="18" charset="0"/>
              </a:rPr>
              <a:t>architecture</a:t>
            </a:r>
            <a:r>
              <a:rPr lang="it-IT" sz="4400" b="1" dirty="0">
                <a:latin typeface="Garamond" panose="02020404030301010803" pitchFamily="18" charset="0"/>
              </a:rPr>
              <a:t> – Decoder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3CC95-C7A2-0547-8F50-CA4C227D12D9}"/>
              </a:ext>
            </a:extLst>
          </p:cNvPr>
          <p:cNvSpPr txBox="1"/>
          <p:nvPr/>
        </p:nvSpPr>
        <p:spPr>
          <a:xfrm>
            <a:off x="711199" y="959556"/>
            <a:ext cx="440267" cy="18062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0000" lnSpcReduction="20000"/>
          </a:bodyPr>
          <a:lstStyle/>
          <a:p>
            <a:pPr algn="l"/>
            <a:endParaRPr lang="it-IT" dirty="0" err="1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5B70F1-E1F8-BF49-B2B2-40E143A82276}"/>
              </a:ext>
            </a:extLst>
          </p:cNvPr>
          <p:cNvSpPr/>
          <p:nvPr/>
        </p:nvSpPr>
        <p:spPr>
          <a:xfrm>
            <a:off x="-19756" y="0"/>
            <a:ext cx="722489" cy="6858000"/>
          </a:xfrm>
          <a:prstGeom prst="rect">
            <a:avLst/>
          </a:prstGeom>
          <a:solidFill>
            <a:srgbClr val="04A0CD">
              <a:alpha val="6253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48E76F5-6FC3-D94C-BAA0-F516949AAE0F}"/>
              </a:ext>
            </a:extLst>
          </p:cNvPr>
          <p:cNvCxnSpPr/>
          <p:nvPr/>
        </p:nvCxnSpPr>
        <p:spPr>
          <a:xfrm>
            <a:off x="722489" y="0"/>
            <a:ext cx="0" cy="6858000"/>
          </a:xfrm>
          <a:prstGeom prst="line">
            <a:avLst/>
          </a:prstGeom>
          <a:ln w="41275">
            <a:solidFill>
              <a:srgbClr val="04A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045228-440A-DE4F-B631-86DF11953C69}"/>
              </a:ext>
            </a:extLst>
          </p:cNvPr>
          <p:cNvSpPr txBox="1"/>
          <p:nvPr/>
        </p:nvSpPr>
        <p:spPr>
          <a:xfrm>
            <a:off x="8013700" y="30607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it-IT" dirty="0" err="1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F0BD25-DFEF-B54B-9866-6E7AB86EC006}"/>
              </a:ext>
            </a:extLst>
          </p:cNvPr>
          <p:cNvSpPr txBox="1"/>
          <p:nvPr/>
        </p:nvSpPr>
        <p:spPr>
          <a:xfrm>
            <a:off x="931331" y="1295400"/>
            <a:ext cx="10955865" cy="30099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endParaRPr lang="en-GB" dirty="0">
              <a:latin typeface="Garamond" panose="02020404030301010803" pitchFamily="18" charset="0"/>
            </a:endParaRPr>
          </a:p>
          <a:p>
            <a:r>
              <a:rPr lang="en-GB" sz="2200" dirty="0">
                <a:latin typeface="Garamond" panose="02020404030301010803" pitchFamily="18" charset="0"/>
              </a:rPr>
              <a:t>There are 6 decoding layers consisting of 3D convolutional and upsampling layers using trilinear interpolation.</a:t>
            </a:r>
            <a:endParaRPr lang="it-IT" sz="2200" dirty="0">
              <a:latin typeface="Garamond" panose="02020404030301010803" pitchFamily="18" charset="0"/>
            </a:endParaRPr>
          </a:p>
          <a:p>
            <a:endParaRPr lang="it-IT" sz="2200" dirty="0">
              <a:latin typeface="Garamond" panose="02020404030301010803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200" dirty="0">
                <a:latin typeface="Garamond" panose="02020404030301010803" pitchFamily="18" charset="0"/>
              </a:rPr>
              <a:t>Input  for </a:t>
            </a:r>
            <a:r>
              <a:rPr lang="en-GB" sz="2200" b="1" dirty="0" err="1">
                <a:latin typeface="Garamond" panose="02020404030301010803" pitchFamily="18" charset="0"/>
              </a:rPr>
              <a:t>ViNet</a:t>
            </a:r>
            <a:r>
              <a:rPr lang="en-GB" sz="2200" dirty="0">
                <a:latin typeface="Garamond" panose="02020404030301010803" pitchFamily="18" charset="0"/>
              </a:rPr>
              <a:t>: </a:t>
            </a:r>
            <a:r>
              <a:rPr lang="en-GB" sz="2200" i="1" dirty="0">
                <a:latin typeface="Garamond" panose="02020404030301010803" pitchFamily="18" charset="0"/>
              </a:rPr>
              <a:t>X</a:t>
            </a:r>
            <a:r>
              <a:rPr lang="en-GB" sz="2200" i="1" baseline="-25000" dirty="0">
                <a:latin typeface="Garamond" panose="02020404030301010803" pitchFamily="18" charset="0"/>
              </a:rPr>
              <a:t>4</a:t>
            </a:r>
            <a:r>
              <a:rPr lang="en-GB" sz="2200" dirty="0">
                <a:latin typeface="Garamond" panose="02020404030301010803" pitchFamily="18" charset="0"/>
              </a:rPr>
              <a:t> features from the Backbone </a:t>
            </a:r>
            <a:r>
              <a:rPr lang="en-GB" sz="2200" b="1" dirty="0">
                <a:latin typeface="Garamond" panose="02020404030301010803" pitchFamily="18" charset="0"/>
              </a:rPr>
              <a:t>+</a:t>
            </a:r>
            <a:r>
              <a:rPr lang="en-GB" sz="2200" dirty="0">
                <a:latin typeface="Garamond" panose="02020404030301010803" pitchFamily="18" charset="0"/>
              </a:rPr>
              <a:t> </a:t>
            </a:r>
            <a:r>
              <a:rPr lang="en-GB" sz="2200" i="1" dirty="0">
                <a:latin typeface="Garamond" panose="02020404030301010803" pitchFamily="18" charset="0"/>
              </a:rPr>
              <a:t>X</a:t>
            </a:r>
            <a:r>
              <a:rPr lang="en-GB" sz="2200" i="1" baseline="-25000" dirty="0">
                <a:latin typeface="Garamond" panose="02020404030301010803" pitchFamily="18" charset="0"/>
              </a:rPr>
              <a:t>3</a:t>
            </a:r>
            <a:r>
              <a:rPr lang="en-GB" sz="2200" dirty="0">
                <a:latin typeface="Garamond" panose="02020404030301010803" pitchFamily="18" charset="0"/>
              </a:rPr>
              <a:t>,</a:t>
            </a:r>
            <a:r>
              <a:rPr lang="en-GB" sz="2200" i="1" dirty="0">
                <a:latin typeface="Garamond" panose="02020404030301010803" pitchFamily="18" charset="0"/>
              </a:rPr>
              <a:t>X</a:t>
            </a:r>
            <a:r>
              <a:rPr lang="en-GB" sz="2200" i="1" baseline="-25000" dirty="0">
                <a:latin typeface="Garamond" panose="02020404030301010803" pitchFamily="18" charset="0"/>
              </a:rPr>
              <a:t>2</a:t>
            </a:r>
            <a:r>
              <a:rPr lang="en-GB" sz="2200" dirty="0">
                <a:latin typeface="Garamond" panose="02020404030301010803" pitchFamily="18" charset="0"/>
              </a:rPr>
              <a:t>, and </a:t>
            </a:r>
            <a:r>
              <a:rPr lang="en-GB" sz="2200" i="1" dirty="0">
                <a:latin typeface="Garamond" panose="02020404030301010803" pitchFamily="18" charset="0"/>
              </a:rPr>
              <a:t>X</a:t>
            </a:r>
            <a:r>
              <a:rPr lang="en-GB" sz="2200" i="1" baseline="-25000" dirty="0">
                <a:latin typeface="Garamond" panose="02020404030301010803" pitchFamily="18" charset="0"/>
              </a:rPr>
              <a:t>1</a:t>
            </a:r>
            <a:r>
              <a:rPr lang="en-GB" sz="2200" dirty="0">
                <a:latin typeface="Garamond" panose="02020404030301010803" pitchFamily="18" charset="0"/>
              </a:rPr>
              <a:t> using skip connections.</a:t>
            </a:r>
          </a:p>
          <a:p>
            <a:endParaRPr lang="it-IT" sz="2200" dirty="0">
              <a:latin typeface="Garamond" panose="02020404030301010803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2200" dirty="0">
                <a:latin typeface="Garamond" panose="02020404030301010803" pitchFamily="18" charset="0"/>
              </a:rPr>
              <a:t>Input for </a:t>
            </a:r>
            <a:r>
              <a:rPr lang="en-GB" sz="2200" b="1" dirty="0" err="1">
                <a:latin typeface="Garamond" panose="02020404030301010803" pitchFamily="18" charset="0"/>
              </a:rPr>
              <a:t>Avinet</a:t>
            </a:r>
            <a:r>
              <a:rPr lang="en-GB" sz="2200" dirty="0">
                <a:latin typeface="Garamond" panose="02020404030301010803" pitchFamily="18" charset="0"/>
              </a:rPr>
              <a:t>: audio features fused with </a:t>
            </a:r>
            <a:r>
              <a:rPr lang="en-GB" sz="2200" i="1" dirty="0">
                <a:latin typeface="Garamond" panose="02020404030301010803" pitchFamily="18" charset="0"/>
              </a:rPr>
              <a:t>X</a:t>
            </a:r>
            <a:r>
              <a:rPr lang="en-GB" sz="2200" i="1" baseline="-25000" dirty="0">
                <a:latin typeface="Garamond" panose="02020404030301010803" pitchFamily="18" charset="0"/>
              </a:rPr>
              <a:t>4</a:t>
            </a:r>
            <a:r>
              <a:rPr lang="en-GB" sz="2200" dirty="0">
                <a:latin typeface="Garamond" panose="02020404030301010803" pitchFamily="18" charset="0"/>
              </a:rPr>
              <a:t> and then sent to the decoder </a:t>
            </a:r>
            <a:r>
              <a:rPr lang="en-GB" sz="2200" b="1" dirty="0">
                <a:latin typeface="Garamond" panose="02020404030301010803" pitchFamily="18" charset="0"/>
              </a:rPr>
              <a:t>+</a:t>
            </a:r>
            <a:r>
              <a:rPr lang="en-GB" sz="2200" dirty="0">
                <a:latin typeface="Garamond" panose="02020404030301010803" pitchFamily="18" charset="0"/>
              </a:rPr>
              <a:t> skip connections.</a:t>
            </a:r>
            <a:endParaRPr lang="it-IT" sz="2200" dirty="0">
              <a:latin typeface="Garamond" panose="02020404030301010803" pitchFamily="18" charset="0"/>
            </a:endParaRPr>
          </a:p>
          <a:p>
            <a:pPr algn="l"/>
            <a:endParaRPr lang="it-IT" dirty="0" err="1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529404-ADAA-7D42-9E7F-99EDE813F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2" t="11455" r="25228" b="27563"/>
          <a:stretch/>
        </p:blipFill>
        <p:spPr>
          <a:xfrm>
            <a:off x="3819418" y="3836211"/>
            <a:ext cx="4651482" cy="29709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BC504E5-D27A-8643-9569-37F2BAF48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4914900"/>
            <a:ext cx="1155700" cy="355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CB2B5D-583B-6847-BAE1-8112A41CA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5270500"/>
            <a:ext cx="8763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7876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eRCeiVe.potx" id="{EF44B3BB-49E2-4895-9E85-256357A3038B}" vid="{D1054F62-62E9-4DF7-A7E0-A5F114F5C5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 verde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1654</Words>
  <Application>Microsoft Macintosh PowerPoint</Application>
  <PresentationFormat>Widescreen</PresentationFormat>
  <Paragraphs>213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Garamond</vt:lpstr>
      <vt:lpstr>Monserrat</vt:lpstr>
      <vt:lpstr>Montserrat</vt:lpstr>
      <vt:lpstr>Univers</vt:lpstr>
      <vt:lpstr>Wingdings</vt:lpstr>
      <vt:lpstr>GradientUnivers</vt:lpstr>
      <vt:lpstr>   ViNet: Pushing the limits of Visual Modality for Audio-Visual Saliency Prediction  Samyak Jain, Pradeep Yarlagadda, Shreyank Iyoti, Shyamgopal Karthik, Ramanathan Subramanian, Vineet Gandhi  Published on December 2020</vt:lpstr>
      <vt:lpstr>Motivation</vt:lpstr>
      <vt:lpstr>Research contributions</vt:lpstr>
      <vt:lpstr>State of the art</vt:lpstr>
      <vt:lpstr>Proposed approach – Overall idea</vt:lpstr>
      <vt:lpstr>Model architecture</vt:lpstr>
      <vt:lpstr>Model architecture - Encoder</vt:lpstr>
      <vt:lpstr>Model architecture – Audio-visual fusion</vt:lpstr>
      <vt:lpstr>Model architecture – Decoder</vt:lpstr>
      <vt:lpstr>Model architecture – Evaluation</vt:lpstr>
      <vt:lpstr>Loss Function</vt:lpstr>
      <vt:lpstr>Experimental results - Datasets</vt:lpstr>
      <vt:lpstr>Experimental results - Metrics</vt:lpstr>
      <vt:lpstr>Experimental results –Training procedure</vt:lpstr>
      <vt:lpstr>Experimental results –  Comparison with the state of the art</vt:lpstr>
      <vt:lpstr>Experimental results –  Comparison with the state of the art</vt:lpstr>
      <vt:lpstr>Experimental results –  The impact of audio</vt:lpstr>
      <vt:lpstr>Experimental results –  Ablation studies</vt:lpstr>
      <vt:lpstr>Conclusions</vt:lpstr>
      <vt:lpstr>Applications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title’s  authors published in</dc:title>
  <dc:creator>Concetto Spampinato</dc:creator>
  <cp:lastModifiedBy>SUSANNA SAITTA</cp:lastModifiedBy>
  <cp:revision>53</cp:revision>
  <dcterms:created xsi:type="dcterms:W3CDTF">2021-05-12T06:49:08Z</dcterms:created>
  <dcterms:modified xsi:type="dcterms:W3CDTF">2021-05-24T19:53:52Z</dcterms:modified>
</cp:coreProperties>
</file>